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76" r:id="rId1"/>
  </p:sldMasterIdLst>
  <p:notesMasterIdLst>
    <p:notesMasterId r:id="rId190"/>
  </p:notesMasterIdLst>
  <p:handoutMasterIdLst>
    <p:handoutMasterId r:id="rId191"/>
  </p:handoutMasterIdLst>
  <p:sldIdLst>
    <p:sldId id="359" r:id="rId2"/>
    <p:sldId id="360" r:id="rId3"/>
    <p:sldId id="615" r:id="rId4"/>
    <p:sldId id="399" r:id="rId5"/>
    <p:sldId id="362" r:id="rId6"/>
    <p:sldId id="440" r:id="rId7"/>
    <p:sldId id="571" r:id="rId8"/>
    <p:sldId id="569" r:id="rId9"/>
    <p:sldId id="572" r:id="rId10"/>
    <p:sldId id="451" r:id="rId11"/>
    <p:sldId id="573" r:id="rId12"/>
    <p:sldId id="574" r:id="rId13"/>
    <p:sldId id="611" r:id="rId14"/>
    <p:sldId id="441" r:id="rId15"/>
    <p:sldId id="464" r:id="rId16"/>
    <p:sldId id="475" r:id="rId17"/>
    <p:sldId id="555" r:id="rId18"/>
    <p:sldId id="556" r:id="rId19"/>
    <p:sldId id="502" r:id="rId20"/>
    <p:sldId id="499" r:id="rId21"/>
    <p:sldId id="501" r:id="rId22"/>
    <p:sldId id="594" r:id="rId23"/>
    <p:sldId id="509" r:id="rId24"/>
    <p:sldId id="370" r:id="rId25"/>
    <p:sldId id="590" r:id="rId26"/>
    <p:sldId id="603" r:id="rId27"/>
    <p:sldId id="604" r:id="rId28"/>
    <p:sldId id="606" r:id="rId29"/>
    <p:sldId id="610" r:id="rId30"/>
    <p:sldId id="600" r:id="rId31"/>
    <p:sldId id="570" r:id="rId32"/>
    <p:sldId id="575" r:id="rId33"/>
    <p:sldId id="577" r:id="rId34"/>
    <p:sldId id="460" r:id="rId35"/>
    <p:sldId id="414" r:id="rId36"/>
    <p:sldId id="415" r:id="rId37"/>
    <p:sldId id="474" r:id="rId38"/>
    <p:sldId id="461" r:id="rId39"/>
    <p:sldId id="479" r:id="rId40"/>
    <p:sldId id="546" r:id="rId41"/>
    <p:sldId id="607" r:id="rId42"/>
    <p:sldId id="508" r:id="rId43"/>
    <p:sldId id="592" r:id="rId44"/>
    <p:sldId id="593" r:id="rId45"/>
    <p:sldId id="371" r:id="rId46"/>
    <p:sldId id="400" r:id="rId47"/>
    <p:sldId id="421" r:id="rId48"/>
    <p:sldId id="506" r:id="rId49"/>
    <p:sldId id="507" r:id="rId50"/>
    <p:sldId id="484" r:id="rId51"/>
    <p:sldId id="591" r:id="rId52"/>
    <p:sldId id="597" r:id="rId53"/>
    <p:sldId id="553" r:id="rId54"/>
    <p:sldId id="548" r:id="rId55"/>
    <p:sldId id="549" r:id="rId56"/>
    <p:sldId id="550" r:id="rId57"/>
    <p:sldId id="524" r:id="rId58"/>
    <p:sldId id="552" r:id="rId59"/>
    <p:sldId id="551" r:id="rId60"/>
    <p:sldId id="485" r:id="rId61"/>
    <p:sldId id="486" r:id="rId62"/>
    <p:sldId id="480" r:id="rId63"/>
    <p:sldId id="481" r:id="rId64"/>
    <p:sldId id="488" r:id="rId65"/>
    <p:sldId id="527" r:id="rId66"/>
    <p:sldId id="528" r:id="rId67"/>
    <p:sldId id="529" r:id="rId68"/>
    <p:sldId id="532" r:id="rId69"/>
    <p:sldId id="533" r:id="rId70"/>
    <p:sldId id="531" r:id="rId71"/>
    <p:sldId id="380" r:id="rId72"/>
    <p:sldId id="515" r:id="rId73"/>
    <p:sldId id="470" r:id="rId74"/>
    <p:sldId id="579" r:id="rId75"/>
    <p:sldId id="578" r:id="rId76"/>
    <p:sldId id="504" r:id="rId77"/>
    <p:sldId id="557" r:id="rId78"/>
    <p:sldId id="505" r:id="rId79"/>
    <p:sldId id="372" r:id="rId80"/>
    <p:sldId id="581" r:id="rId81"/>
    <p:sldId id="584" r:id="rId82"/>
    <p:sldId id="563" r:id="rId83"/>
    <p:sldId id="566" r:id="rId84"/>
    <p:sldId id="582" r:id="rId85"/>
    <p:sldId id="583" r:id="rId86"/>
    <p:sldId id="503" r:id="rId87"/>
    <p:sldId id="541" r:id="rId88"/>
    <p:sldId id="598" r:id="rId89"/>
    <p:sldId id="373" r:id="rId90"/>
    <p:sldId id="562" r:id="rId91"/>
    <p:sldId id="420" r:id="rId92"/>
    <p:sldId id="422" r:id="rId93"/>
    <p:sldId id="545" r:id="rId94"/>
    <p:sldId id="423" r:id="rId95"/>
    <p:sldId id="426" r:id="rId96"/>
    <p:sldId id="374" r:id="rId97"/>
    <p:sldId id="439" r:id="rId98"/>
    <p:sldId id="560" r:id="rId99"/>
    <p:sldId id="408" r:id="rId100"/>
    <p:sldId id="409" r:id="rId101"/>
    <p:sldId id="433" r:id="rId102"/>
    <p:sldId id="437" r:id="rId103"/>
    <p:sldId id="436" r:id="rId104"/>
    <p:sldId id="614" r:id="rId105"/>
    <p:sldId id="438" r:id="rId106"/>
    <p:sldId id="375" r:id="rId107"/>
    <p:sldId id="587" r:id="rId108"/>
    <p:sldId id="585" r:id="rId109"/>
    <p:sldId id="586" r:id="rId110"/>
    <p:sldId id="434" r:id="rId111"/>
    <p:sldId id="435" r:id="rId112"/>
    <p:sldId id="596" r:id="rId113"/>
    <p:sldId id="605" r:id="rId114"/>
    <p:sldId id="510" r:id="rId115"/>
    <p:sldId id="376" r:id="rId116"/>
    <p:sldId id="491" r:id="rId117"/>
    <p:sldId id="492" r:id="rId118"/>
    <p:sldId id="403" r:id="rId119"/>
    <p:sldId id="595" r:id="rId120"/>
    <p:sldId id="516" r:id="rId121"/>
    <p:sldId id="494" r:id="rId122"/>
    <p:sldId id="402" r:id="rId123"/>
    <p:sldId id="519" r:id="rId124"/>
    <p:sldId id="612" r:id="rId125"/>
    <p:sldId id="377" r:id="rId126"/>
    <p:sldId id="443" r:id="rId127"/>
    <p:sldId id="442" r:id="rId128"/>
    <p:sldId id="378" r:id="rId129"/>
    <p:sldId id="407" r:id="rId130"/>
    <p:sldId id="535" r:id="rId131"/>
    <p:sldId id="602" r:id="rId132"/>
    <p:sldId id="601" r:id="rId133"/>
    <p:sldId id="536" r:id="rId134"/>
    <p:sldId id="538" r:id="rId135"/>
    <p:sldId id="539" r:id="rId136"/>
    <p:sldId id="379" r:id="rId137"/>
    <p:sldId id="445" r:id="rId138"/>
    <p:sldId id="444" r:id="rId139"/>
    <p:sldId id="381" r:id="rId140"/>
    <p:sldId id="382" r:id="rId141"/>
    <p:sldId id="446" r:id="rId142"/>
    <p:sldId id="456" r:id="rId143"/>
    <p:sldId id="450" r:id="rId144"/>
    <p:sldId id="447" r:id="rId145"/>
    <p:sldId id="454" r:id="rId146"/>
    <p:sldId id="511" r:id="rId147"/>
    <p:sldId id="512" r:id="rId148"/>
    <p:sldId id="514" r:id="rId149"/>
    <p:sldId id="558" r:id="rId150"/>
    <p:sldId id="561" r:id="rId151"/>
    <p:sldId id="522" r:id="rId152"/>
    <p:sldId id="457" r:id="rId153"/>
    <p:sldId id="521" r:id="rId154"/>
    <p:sldId id="383" r:id="rId155"/>
    <p:sldId id="466" r:id="rId156"/>
    <p:sldId id="467" r:id="rId157"/>
    <p:sldId id="384" r:id="rId158"/>
    <p:sldId id="468" r:id="rId159"/>
    <p:sldId id="469" r:id="rId160"/>
    <p:sldId id="406" r:id="rId161"/>
    <p:sldId id="588" r:id="rId162"/>
    <p:sldId id="385" r:id="rId163"/>
    <p:sldId id="410" r:id="rId164"/>
    <p:sldId id="411" r:id="rId165"/>
    <p:sldId id="412" r:id="rId166"/>
    <p:sldId id="386" r:id="rId167"/>
    <p:sldId id="417" r:id="rId168"/>
    <p:sldId id="428" r:id="rId169"/>
    <p:sldId id="427" r:id="rId170"/>
    <p:sldId id="418" r:id="rId171"/>
    <p:sldId id="589" r:id="rId172"/>
    <p:sldId id="419" r:id="rId173"/>
    <p:sldId id="613" r:id="rId174"/>
    <p:sldId id="387" r:id="rId175"/>
    <p:sldId id="608" r:id="rId176"/>
    <p:sldId id="609" r:id="rId177"/>
    <p:sldId id="416" r:id="rId178"/>
    <p:sldId id="431" r:id="rId179"/>
    <p:sldId id="432" r:id="rId180"/>
    <p:sldId id="388" r:id="rId181"/>
    <p:sldId id="599" r:id="rId182"/>
    <p:sldId id="452" r:id="rId183"/>
    <p:sldId id="453" r:id="rId184"/>
    <p:sldId id="568" r:id="rId185"/>
    <p:sldId id="389" r:id="rId186"/>
    <p:sldId id="476" r:id="rId187"/>
    <p:sldId id="534" r:id="rId188"/>
    <p:sldId id="369" r:id="rId18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CECFD0"/>
    <a:srgbClr val="E9E9E9"/>
    <a:srgbClr val="CECECE"/>
    <a:srgbClr val="CE0000"/>
    <a:srgbClr val="C00000"/>
    <a:srgbClr val="A5ACB0"/>
    <a:srgbClr val="D3DAD5"/>
    <a:srgbClr val="7A909E"/>
    <a:srgbClr val="84B3A3"/>
    <a:srgbClr val="446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2" autoAdjust="0"/>
    <p:restoredTop sz="88844" autoAdjust="0"/>
  </p:normalViewPr>
  <p:slideViewPr>
    <p:cSldViewPr snapToGrid="0">
      <p:cViewPr varScale="1">
        <p:scale>
          <a:sx n="103" d="100"/>
          <a:sy n="103" d="100"/>
        </p:scale>
        <p:origin x="-1792" y="-112"/>
      </p:cViewPr>
      <p:guideLst>
        <p:guide orient="horz" pos="993"/>
        <p:guide orient="horz" pos="3605"/>
        <p:guide orient="horz" pos="2144"/>
        <p:guide pos="2880"/>
        <p:guide pos="553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slide" Target="slides/slide179.xml"/><Relationship Id="rId181" Type="http://schemas.openxmlformats.org/officeDocument/2006/relationships/slide" Target="slides/slide180.xml"/><Relationship Id="rId182" Type="http://schemas.openxmlformats.org/officeDocument/2006/relationships/slide" Target="slides/slide18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slide" Target="slides/slide182.xml"/><Relationship Id="rId184" Type="http://schemas.openxmlformats.org/officeDocument/2006/relationships/slide" Target="slides/slide183.xml"/><Relationship Id="rId185" Type="http://schemas.openxmlformats.org/officeDocument/2006/relationships/slide" Target="slides/slide184.xml"/><Relationship Id="rId186" Type="http://schemas.openxmlformats.org/officeDocument/2006/relationships/slide" Target="slides/slide185.xml"/><Relationship Id="rId187" Type="http://schemas.openxmlformats.org/officeDocument/2006/relationships/slide" Target="slides/slide186.xml"/><Relationship Id="rId188" Type="http://schemas.openxmlformats.org/officeDocument/2006/relationships/slide" Target="slides/slide187.xml"/><Relationship Id="rId189" Type="http://schemas.openxmlformats.org/officeDocument/2006/relationships/slide" Target="slides/slide18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190" Type="http://schemas.openxmlformats.org/officeDocument/2006/relationships/notesMaster" Target="notesMasters/notesMaster1.xml"/><Relationship Id="rId191" Type="http://schemas.openxmlformats.org/officeDocument/2006/relationships/handoutMaster" Target="handoutMasters/handoutMaster1.xml"/><Relationship Id="rId192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93" Type="http://schemas.openxmlformats.org/officeDocument/2006/relationships/presProps" Target="presProps.xml"/><Relationship Id="rId194" Type="http://schemas.openxmlformats.org/officeDocument/2006/relationships/viewProps" Target="viewProps.xml"/><Relationship Id="rId195" Type="http://schemas.openxmlformats.org/officeDocument/2006/relationships/theme" Target="theme/theme1.xml"/><Relationship Id="rId196" Type="http://schemas.openxmlformats.org/officeDocument/2006/relationships/tableStyles" Target="tableStyles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slide" Target="slides/slide177.xml"/><Relationship Id="rId179" Type="http://schemas.openxmlformats.org/officeDocument/2006/relationships/slide" Target="slides/slide17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800" b="1" i="0" baseline="0" dirty="0" smtClean="0">
                <a:effectLst/>
              </a:rPr>
              <a:t>NSS IPS Latency (July 2012)</a:t>
            </a:r>
            <a:endParaRPr lang="en-US" dirty="0">
              <a:effectLst/>
            </a:endParaRP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FortiGate 3240C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9.25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McAfee M-8000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10.6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HP/TippingPoint 6100N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39.0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 5020</c:v>
                </c:pt>
              </c:strCache>
            </c:strRef>
          </c:tx>
          <c:spPr>
            <a:solidFill>
              <a:srgbClr val="DFE6E6">
                <a:lumMod val="75000"/>
              </a:srgbClr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41.0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IBM GX7800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81.12299999999998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SonicWALL SuperMassive 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88.0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Sourcefire 3D8250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97.0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Sourcefire 3D8260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102.0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Sourcefire 3D8120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103.0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Juniper IDP 8000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114.0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Stonesoft 1302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114.0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Check Point 12600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135.0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137700120"/>
        <c:axId val="2137682040"/>
      </c:barChart>
      <c:catAx>
        <c:axId val="213770012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137682040"/>
        <c:crosses val="autoZero"/>
        <c:auto val="1"/>
        <c:lblAlgn val="ctr"/>
        <c:lblOffset val="100"/>
        <c:noMultiLvlLbl val="0"/>
      </c:catAx>
      <c:valAx>
        <c:axId val="2137682040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1377001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0233552281243287"/>
          <c:y val="0.816266286534143"/>
          <c:w val="0.961293019977957"/>
          <c:h val="0.156083753253497"/>
        </c:manualLayout>
      </c:layout>
      <c:overlay val="0"/>
    </c:legend>
    <c:plotVisOnly val="1"/>
    <c:dispBlanksAs val="gap"/>
    <c:showDLblsOverMax val="0"/>
  </c:chart>
  <c:spPr>
    <a:solidFill>
      <a:schemeClr val="bg2"/>
    </a:solidFill>
    <a:ln w="38100" cap="flat" cmpd="sng" algn="ctr">
      <a:noFill/>
      <a:prstDash val="solid"/>
    </a:ln>
    <a:effectLst>
      <a:outerShdw blurRad="381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tx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5AEBA-1735-DF4E-BC3B-905D8F52DDE3}" type="doc">
      <dgm:prSet loTypeId="urn:microsoft.com/office/officeart/2008/layout/AlternatingHexagons" loCatId="" qsTypeId="urn:microsoft.com/office/officeart/2005/8/quickstyle/simple4" qsCatId="simple" csTypeId="urn:microsoft.com/office/officeart/2005/8/colors/accent0_3" csCatId="mainScheme" phldr="1"/>
      <dgm:spPr/>
    </dgm:pt>
    <dgm:pt modelId="{E7D714C8-16EE-0246-A97F-C5649D544F19}">
      <dgm:prSet phldrT="[Text]" custT="1"/>
      <dgm:spPr/>
      <dgm:t>
        <a:bodyPr/>
        <a:lstStyle/>
        <a:p>
          <a:r>
            <a:rPr lang="en-US" sz="1200" dirty="0" smtClean="0"/>
            <a:t>SSL VPN</a:t>
          </a:r>
          <a:endParaRPr lang="en-US" sz="1200" dirty="0"/>
        </a:p>
      </dgm:t>
    </dgm:pt>
    <dgm:pt modelId="{A96E5881-D016-4D4D-A5AA-65C9C4A55A47}" type="parTrans" cxnId="{3F1C6D74-0AF9-3B45-AFB4-84E69B15DBA5}">
      <dgm:prSet/>
      <dgm:spPr/>
      <dgm:t>
        <a:bodyPr/>
        <a:lstStyle/>
        <a:p>
          <a:endParaRPr lang="en-US"/>
        </a:p>
      </dgm:t>
    </dgm:pt>
    <dgm:pt modelId="{900FFD0A-D49D-E849-9D53-3874AE3B3279}" type="sibTrans" cxnId="{3F1C6D74-0AF9-3B45-AFB4-84E69B15DBA5}">
      <dgm:prSet/>
      <dgm:spPr/>
      <dgm:t>
        <a:bodyPr/>
        <a:lstStyle/>
        <a:p>
          <a:endParaRPr lang="en-US"/>
        </a:p>
      </dgm:t>
    </dgm:pt>
    <dgm:pt modelId="{4197F0D2-0676-554D-983C-4702C2C8ABAC}">
      <dgm:prSet phldrT="[Text]" custT="1"/>
      <dgm:spPr/>
      <dgm:t>
        <a:bodyPr/>
        <a:lstStyle/>
        <a:p>
          <a:r>
            <a:rPr lang="en-US" sz="1050" dirty="0" smtClean="0"/>
            <a:t>FortiGate </a:t>
          </a:r>
          <a:r>
            <a:rPr lang="en-US" sz="1100" dirty="0" smtClean="0"/>
            <a:t>Administration</a:t>
          </a:r>
          <a:endParaRPr lang="en-US" sz="1100" dirty="0"/>
        </a:p>
      </dgm:t>
    </dgm:pt>
    <dgm:pt modelId="{4C00F223-A422-5846-BF9B-00C76B84F3A0}" type="parTrans" cxnId="{BFC4E1B9-D4E1-1E47-9126-1E841EBFD840}">
      <dgm:prSet/>
      <dgm:spPr/>
      <dgm:t>
        <a:bodyPr/>
        <a:lstStyle/>
        <a:p>
          <a:endParaRPr lang="en-US"/>
        </a:p>
      </dgm:t>
    </dgm:pt>
    <dgm:pt modelId="{80BFB0AA-0F14-6B4F-A586-0609119CD11A}" type="sibTrans" cxnId="{BFC4E1B9-D4E1-1E47-9126-1E841EBFD840}">
      <dgm:prSet/>
      <dgm:spPr/>
      <dgm:t>
        <a:bodyPr/>
        <a:lstStyle/>
        <a:p>
          <a:endParaRPr lang="en-US"/>
        </a:p>
      </dgm:t>
    </dgm:pt>
    <dgm:pt modelId="{2085ACEC-E4C4-EE4D-A176-9122E5DC1061}">
      <dgm:prSet phldrT="[Text]" custT="1"/>
      <dgm:spPr/>
      <dgm:t>
        <a:bodyPr/>
        <a:lstStyle/>
        <a:p>
          <a:r>
            <a:rPr lang="en-US" sz="1200" dirty="0" smtClean="0"/>
            <a:t>IPSEC VPN</a:t>
          </a:r>
          <a:endParaRPr lang="en-US" sz="1200" dirty="0"/>
        </a:p>
      </dgm:t>
    </dgm:pt>
    <dgm:pt modelId="{FE015637-6642-3547-8269-5F54C6299A55}" type="parTrans" cxnId="{75C3EAA5-B17B-4E46-BAE7-946799167279}">
      <dgm:prSet/>
      <dgm:spPr/>
      <dgm:t>
        <a:bodyPr/>
        <a:lstStyle/>
        <a:p>
          <a:endParaRPr lang="en-US"/>
        </a:p>
      </dgm:t>
    </dgm:pt>
    <dgm:pt modelId="{E939A2C6-A298-8044-9A6B-80817B3E8BDD}" type="sibTrans" cxnId="{75C3EAA5-B17B-4E46-BAE7-946799167279}">
      <dgm:prSet/>
      <dgm:spPr/>
      <dgm:t>
        <a:bodyPr/>
        <a:lstStyle/>
        <a:p>
          <a:endParaRPr lang="en-US"/>
        </a:p>
      </dgm:t>
    </dgm:pt>
    <dgm:pt modelId="{E9C235F4-2B9E-3C46-9E60-35E9A24CD86C}">
      <dgm:prSet phldrT="[Text]" custT="1"/>
      <dgm:spPr/>
      <dgm:t>
        <a:bodyPr/>
        <a:lstStyle/>
        <a:p>
          <a:r>
            <a:rPr lang="en-US" sz="1200" dirty="0" smtClean="0"/>
            <a:t>Network Access</a:t>
          </a:r>
          <a:endParaRPr lang="en-US" sz="1200" dirty="0"/>
        </a:p>
      </dgm:t>
    </dgm:pt>
    <dgm:pt modelId="{D7B0F9C2-5094-3340-8138-0FE7D3106F9E}" type="parTrans" cxnId="{BCADB111-789A-E64F-8BE7-B5CA2A12C5CB}">
      <dgm:prSet/>
      <dgm:spPr/>
      <dgm:t>
        <a:bodyPr/>
        <a:lstStyle/>
        <a:p>
          <a:endParaRPr lang="en-US"/>
        </a:p>
      </dgm:t>
    </dgm:pt>
    <dgm:pt modelId="{8E5242BF-501B-BD49-AB4B-76ED0E766265}" type="sibTrans" cxnId="{BCADB111-789A-E64F-8BE7-B5CA2A12C5CB}">
      <dgm:prSet/>
      <dgm:spPr/>
      <dgm:t>
        <a:bodyPr/>
        <a:lstStyle/>
        <a:p>
          <a:endParaRPr lang="en-US"/>
        </a:p>
      </dgm:t>
    </dgm:pt>
    <dgm:pt modelId="{EC101E1B-9F62-7748-AE32-02199F7F80A1}">
      <dgm:prSet phldrT="[Text]" custT="1"/>
      <dgm:spPr/>
      <dgm:t>
        <a:bodyPr/>
        <a:lstStyle/>
        <a:p>
          <a:r>
            <a:rPr lang="en-US" sz="1200" dirty="0" smtClean="0"/>
            <a:t>Identity- based Policies</a:t>
          </a:r>
          <a:endParaRPr lang="en-US" sz="1200" dirty="0"/>
        </a:p>
      </dgm:t>
    </dgm:pt>
    <dgm:pt modelId="{C756AE7B-04CF-9745-AAE1-D45B9324F0AE}" type="parTrans" cxnId="{CB4DD98E-7FCD-7D47-958E-BB03421AE039}">
      <dgm:prSet/>
      <dgm:spPr/>
      <dgm:t>
        <a:bodyPr/>
        <a:lstStyle/>
        <a:p>
          <a:endParaRPr lang="en-US"/>
        </a:p>
      </dgm:t>
    </dgm:pt>
    <dgm:pt modelId="{0CE5EBC2-2AA8-AB42-8CB3-E40A26C62D60}" type="sibTrans" cxnId="{CB4DD98E-7FCD-7D47-958E-BB03421AE039}">
      <dgm:prSet/>
      <dgm:spPr/>
      <dgm:t>
        <a:bodyPr/>
        <a:lstStyle/>
        <a:p>
          <a:endParaRPr lang="en-US"/>
        </a:p>
      </dgm:t>
    </dgm:pt>
    <dgm:pt modelId="{32E17CCA-7462-F14B-98C4-EC917321C5D0}" type="pres">
      <dgm:prSet presAssocID="{EFE5AEBA-1735-DF4E-BC3B-905D8F52DDE3}" presName="Name0" presStyleCnt="0">
        <dgm:presLayoutVars>
          <dgm:chMax/>
          <dgm:chPref/>
          <dgm:dir/>
          <dgm:animLvl val="lvl"/>
        </dgm:presLayoutVars>
      </dgm:prSet>
      <dgm:spPr/>
    </dgm:pt>
    <dgm:pt modelId="{ACB066DC-9512-D949-A333-72A7A3326952}" type="pres">
      <dgm:prSet presAssocID="{E7D714C8-16EE-0246-A97F-C5649D544F19}" presName="composite" presStyleCnt="0"/>
      <dgm:spPr/>
    </dgm:pt>
    <dgm:pt modelId="{6E2A1C70-E0E6-8646-873F-967D6E2C7B0C}" type="pres">
      <dgm:prSet presAssocID="{E7D714C8-16EE-0246-A97F-C5649D544F19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EDA332-C3C0-C545-8BDC-8CEB68EAF2B8}" type="pres">
      <dgm:prSet presAssocID="{E7D714C8-16EE-0246-A97F-C5649D544F19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8E6ED19-1B5E-5F4E-8262-76D9D82EFE27}" type="pres">
      <dgm:prSet presAssocID="{E7D714C8-16EE-0246-A97F-C5649D544F19}" presName="BalanceSpacing" presStyleCnt="0"/>
      <dgm:spPr/>
    </dgm:pt>
    <dgm:pt modelId="{22B85016-8391-8846-BC9C-9851DD3B8B74}" type="pres">
      <dgm:prSet presAssocID="{E7D714C8-16EE-0246-A97F-C5649D544F19}" presName="BalanceSpacing1" presStyleCnt="0"/>
      <dgm:spPr/>
    </dgm:pt>
    <dgm:pt modelId="{5857197E-87D0-564D-9C32-533DE8E58B91}" type="pres">
      <dgm:prSet presAssocID="{900FFD0A-D49D-E849-9D53-3874AE3B3279}" presName="Accent1Text" presStyleLbl="node1" presStyleIdx="1" presStyleCnt="10"/>
      <dgm:spPr/>
      <dgm:t>
        <a:bodyPr/>
        <a:lstStyle/>
        <a:p>
          <a:endParaRPr lang="en-US"/>
        </a:p>
      </dgm:t>
    </dgm:pt>
    <dgm:pt modelId="{01911D14-9C62-A64E-8F8E-201D5967DE39}" type="pres">
      <dgm:prSet presAssocID="{900FFD0A-D49D-E849-9D53-3874AE3B3279}" presName="spaceBetweenRectangles" presStyleCnt="0"/>
      <dgm:spPr/>
    </dgm:pt>
    <dgm:pt modelId="{ECF4B01A-1D9C-2747-86DD-0497B65389B2}" type="pres">
      <dgm:prSet presAssocID="{4197F0D2-0676-554D-983C-4702C2C8ABAC}" presName="composite" presStyleCnt="0"/>
      <dgm:spPr/>
    </dgm:pt>
    <dgm:pt modelId="{BA4704F1-72A9-CC42-A29C-0D7D34C2B7B5}" type="pres">
      <dgm:prSet presAssocID="{4197F0D2-0676-554D-983C-4702C2C8ABAC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B3CE1B-0068-554F-9B57-ECB80FA1A0E0}" type="pres">
      <dgm:prSet presAssocID="{4197F0D2-0676-554D-983C-4702C2C8ABAC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1BF2E906-A679-3A4F-98F3-90E849EBF0EC}" type="pres">
      <dgm:prSet presAssocID="{4197F0D2-0676-554D-983C-4702C2C8ABAC}" presName="BalanceSpacing" presStyleCnt="0"/>
      <dgm:spPr/>
    </dgm:pt>
    <dgm:pt modelId="{5C07E027-977D-ED43-B3B5-3B3C613F281B}" type="pres">
      <dgm:prSet presAssocID="{4197F0D2-0676-554D-983C-4702C2C8ABAC}" presName="BalanceSpacing1" presStyleCnt="0"/>
      <dgm:spPr/>
    </dgm:pt>
    <dgm:pt modelId="{DD8CBC59-8B88-0640-945E-8B78CCE219F8}" type="pres">
      <dgm:prSet presAssocID="{80BFB0AA-0F14-6B4F-A586-0609119CD11A}" presName="Accent1Text" presStyleLbl="node1" presStyleIdx="3" presStyleCnt="10"/>
      <dgm:spPr/>
      <dgm:t>
        <a:bodyPr/>
        <a:lstStyle/>
        <a:p>
          <a:endParaRPr lang="en-US"/>
        </a:p>
      </dgm:t>
    </dgm:pt>
    <dgm:pt modelId="{D9F856A2-841A-6B47-886A-4E3C4582E82A}" type="pres">
      <dgm:prSet presAssocID="{80BFB0AA-0F14-6B4F-A586-0609119CD11A}" presName="spaceBetweenRectangles" presStyleCnt="0"/>
      <dgm:spPr/>
    </dgm:pt>
    <dgm:pt modelId="{098A6684-2425-5C49-B246-892C587F2D72}" type="pres">
      <dgm:prSet presAssocID="{2085ACEC-E4C4-EE4D-A176-9122E5DC1061}" presName="composite" presStyleCnt="0"/>
      <dgm:spPr/>
    </dgm:pt>
    <dgm:pt modelId="{EE0139FB-1C2B-E046-AF3F-FE625D5D0C03}" type="pres">
      <dgm:prSet presAssocID="{2085ACEC-E4C4-EE4D-A176-9122E5DC1061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A75E65-B45D-5C42-AA60-5AB189985AB6}" type="pres">
      <dgm:prSet presAssocID="{2085ACEC-E4C4-EE4D-A176-9122E5DC1061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CD29A445-D0EB-CD41-A981-8E3880C3E503}" type="pres">
      <dgm:prSet presAssocID="{2085ACEC-E4C4-EE4D-A176-9122E5DC1061}" presName="BalanceSpacing" presStyleCnt="0"/>
      <dgm:spPr/>
    </dgm:pt>
    <dgm:pt modelId="{776661AF-9522-D945-98BE-4809B8823C41}" type="pres">
      <dgm:prSet presAssocID="{2085ACEC-E4C4-EE4D-A176-9122E5DC1061}" presName="BalanceSpacing1" presStyleCnt="0"/>
      <dgm:spPr/>
    </dgm:pt>
    <dgm:pt modelId="{00BBC058-0C07-7A4A-BED1-95DA8085AAEB}" type="pres">
      <dgm:prSet presAssocID="{E939A2C6-A298-8044-9A6B-80817B3E8BDD}" presName="Accent1Text" presStyleLbl="node1" presStyleIdx="5" presStyleCnt="10"/>
      <dgm:spPr/>
      <dgm:t>
        <a:bodyPr/>
        <a:lstStyle/>
        <a:p>
          <a:endParaRPr lang="en-US"/>
        </a:p>
      </dgm:t>
    </dgm:pt>
    <dgm:pt modelId="{EF642748-DAE3-EF49-B8D3-ACC6473BB853}" type="pres">
      <dgm:prSet presAssocID="{E939A2C6-A298-8044-9A6B-80817B3E8BDD}" presName="spaceBetweenRectangles" presStyleCnt="0"/>
      <dgm:spPr/>
    </dgm:pt>
    <dgm:pt modelId="{E23F4F4F-79A6-B842-98A9-37418EE676CC}" type="pres">
      <dgm:prSet presAssocID="{E9C235F4-2B9E-3C46-9E60-35E9A24CD86C}" presName="composite" presStyleCnt="0"/>
      <dgm:spPr/>
    </dgm:pt>
    <dgm:pt modelId="{FCC74EBF-284E-4A4F-B704-8CF46CC54C1F}" type="pres">
      <dgm:prSet presAssocID="{E9C235F4-2B9E-3C46-9E60-35E9A24CD86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469B-6CAF-8F44-BBDC-1A34F87572B8}" type="pres">
      <dgm:prSet presAssocID="{E9C235F4-2B9E-3C46-9E60-35E9A24CD86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DFEF36-0261-6345-B8C1-261E2BCDE9C2}" type="pres">
      <dgm:prSet presAssocID="{E9C235F4-2B9E-3C46-9E60-35E9A24CD86C}" presName="BalanceSpacing" presStyleCnt="0"/>
      <dgm:spPr/>
    </dgm:pt>
    <dgm:pt modelId="{1714059C-1C4A-D34E-9861-FBC318C0B405}" type="pres">
      <dgm:prSet presAssocID="{E9C235F4-2B9E-3C46-9E60-35E9A24CD86C}" presName="BalanceSpacing1" presStyleCnt="0"/>
      <dgm:spPr/>
    </dgm:pt>
    <dgm:pt modelId="{411FA974-7C97-3A48-9B13-04EEBE25A929}" type="pres">
      <dgm:prSet presAssocID="{8E5242BF-501B-BD49-AB4B-76ED0E766265}" presName="Accent1Text" presStyleLbl="node1" presStyleIdx="7" presStyleCnt="10"/>
      <dgm:spPr/>
      <dgm:t>
        <a:bodyPr/>
        <a:lstStyle/>
        <a:p>
          <a:endParaRPr lang="en-US"/>
        </a:p>
      </dgm:t>
    </dgm:pt>
    <dgm:pt modelId="{BFB56E5E-CF11-0443-AA18-96DC6AED2654}" type="pres">
      <dgm:prSet presAssocID="{8E5242BF-501B-BD49-AB4B-76ED0E766265}" presName="spaceBetweenRectangles" presStyleCnt="0"/>
      <dgm:spPr/>
    </dgm:pt>
    <dgm:pt modelId="{47647396-6053-F344-BB87-1823E8D02E22}" type="pres">
      <dgm:prSet presAssocID="{EC101E1B-9F62-7748-AE32-02199F7F80A1}" presName="composite" presStyleCnt="0"/>
      <dgm:spPr/>
    </dgm:pt>
    <dgm:pt modelId="{5C6C0479-ABF4-DF4C-B87C-B9E6AD9CC188}" type="pres">
      <dgm:prSet presAssocID="{EC101E1B-9F62-7748-AE32-02199F7F80A1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8BD73C-5E18-E14D-BAA5-BCEA2632C5E7}" type="pres">
      <dgm:prSet presAssocID="{EC101E1B-9F62-7748-AE32-02199F7F80A1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652C1E28-2D5F-C349-A720-8DA10E44FEEE}" type="pres">
      <dgm:prSet presAssocID="{EC101E1B-9F62-7748-AE32-02199F7F80A1}" presName="BalanceSpacing" presStyleCnt="0"/>
      <dgm:spPr/>
    </dgm:pt>
    <dgm:pt modelId="{78C074A6-2DA1-A043-BCBE-5AB4CBACB751}" type="pres">
      <dgm:prSet presAssocID="{EC101E1B-9F62-7748-AE32-02199F7F80A1}" presName="BalanceSpacing1" presStyleCnt="0"/>
      <dgm:spPr/>
    </dgm:pt>
    <dgm:pt modelId="{50768E8B-115A-2F45-87CF-32E5C9EBD557}" type="pres">
      <dgm:prSet presAssocID="{0CE5EBC2-2AA8-AB42-8CB3-E40A26C62D60}" presName="Accent1Text" presStyleLbl="node1" presStyleIdx="9" presStyleCnt="10"/>
      <dgm:spPr/>
      <dgm:t>
        <a:bodyPr/>
        <a:lstStyle/>
        <a:p>
          <a:endParaRPr lang="en-US"/>
        </a:p>
      </dgm:t>
    </dgm:pt>
  </dgm:ptLst>
  <dgm:cxnLst>
    <dgm:cxn modelId="{3F4F2465-578A-5A47-8332-E9E5C76209E2}" type="presOf" srcId="{900FFD0A-D49D-E849-9D53-3874AE3B3279}" destId="{5857197E-87D0-564D-9C32-533DE8E58B91}" srcOrd="0" destOrd="0" presId="urn:microsoft.com/office/officeart/2008/layout/AlternatingHexagons"/>
    <dgm:cxn modelId="{BFC4E1B9-D4E1-1E47-9126-1E841EBFD840}" srcId="{EFE5AEBA-1735-DF4E-BC3B-905D8F52DDE3}" destId="{4197F0D2-0676-554D-983C-4702C2C8ABAC}" srcOrd="1" destOrd="0" parTransId="{4C00F223-A422-5846-BF9B-00C76B84F3A0}" sibTransId="{80BFB0AA-0F14-6B4F-A586-0609119CD11A}"/>
    <dgm:cxn modelId="{BDF6CD59-E037-C04F-A644-98C267AC5F09}" type="presOf" srcId="{E939A2C6-A298-8044-9A6B-80817B3E8BDD}" destId="{00BBC058-0C07-7A4A-BED1-95DA8085AAEB}" srcOrd="0" destOrd="0" presId="urn:microsoft.com/office/officeart/2008/layout/AlternatingHexagons"/>
    <dgm:cxn modelId="{3C45272F-04E8-F14A-ADB4-66832EB6CD92}" type="presOf" srcId="{E9C235F4-2B9E-3C46-9E60-35E9A24CD86C}" destId="{FCC74EBF-284E-4A4F-B704-8CF46CC54C1F}" srcOrd="0" destOrd="0" presId="urn:microsoft.com/office/officeart/2008/layout/AlternatingHexagons"/>
    <dgm:cxn modelId="{CB221367-4181-D248-853E-EBD8EF1D1884}" type="presOf" srcId="{80BFB0AA-0F14-6B4F-A586-0609119CD11A}" destId="{DD8CBC59-8B88-0640-945E-8B78CCE219F8}" srcOrd="0" destOrd="0" presId="urn:microsoft.com/office/officeart/2008/layout/AlternatingHexagons"/>
    <dgm:cxn modelId="{061F8FAC-73E1-CB42-9661-E6FE4098B1D6}" type="presOf" srcId="{E7D714C8-16EE-0246-A97F-C5649D544F19}" destId="{6E2A1C70-E0E6-8646-873F-967D6E2C7B0C}" srcOrd="0" destOrd="0" presId="urn:microsoft.com/office/officeart/2008/layout/AlternatingHexagons"/>
    <dgm:cxn modelId="{513A1543-C060-7F4D-A6DF-0D41928D8435}" type="presOf" srcId="{EC101E1B-9F62-7748-AE32-02199F7F80A1}" destId="{5C6C0479-ABF4-DF4C-B87C-B9E6AD9CC188}" srcOrd="0" destOrd="0" presId="urn:microsoft.com/office/officeart/2008/layout/AlternatingHexagons"/>
    <dgm:cxn modelId="{3F1C6D74-0AF9-3B45-AFB4-84E69B15DBA5}" srcId="{EFE5AEBA-1735-DF4E-BC3B-905D8F52DDE3}" destId="{E7D714C8-16EE-0246-A97F-C5649D544F19}" srcOrd="0" destOrd="0" parTransId="{A96E5881-D016-4D4D-A5AA-65C9C4A55A47}" sibTransId="{900FFD0A-D49D-E849-9D53-3874AE3B3279}"/>
    <dgm:cxn modelId="{CF46EAB4-0146-6E46-B87D-EF908F7F5447}" type="presOf" srcId="{2085ACEC-E4C4-EE4D-A176-9122E5DC1061}" destId="{EE0139FB-1C2B-E046-AF3F-FE625D5D0C03}" srcOrd="0" destOrd="0" presId="urn:microsoft.com/office/officeart/2008/layout/AlternatingHexagons"/>
    <dgm:cxn modelId="{BCADB111-789A-E64F-8BE7-B5CA2A12C5CB}" srcId="{EFE5AEBA-1735-DF4E-BC3B-905D8F52DDE3}" destId="{E9C235F4-2B9E-3C46-9E60-35E9A24CD86C}" srcOrd="3" destOrd="0" parTransId="{D7B0F9C2-5094-3340-8138-0FE7D3106F9E}" sibTransId="{8E5242BF-501B-BD49-AB4B-76ED0E766265}"/>
    <dgm:cxn modelId="{CB4DD98E-7FCD-7D47-958E-BB03421AE039}" srcId="{EFE5AEBA-1735-DF4E-BC3B-905D8F52DDE3}" destId="{EC101E1B-9F62-7748-AE32-02199F7F80A1}" srcOrd="4" destOrd="0" parTransId="{C756AE7B-04CF-9745-AAE1-D45B9324F0AE}" sibTransId="{0CE5EBC2-2AA8-AB42-8CB3-E40A26C62D60}"/>
    <dgm:cxn modelId="{ADB283F1-D549-7941-96C8-E7ABD4A8DD4A}" type="presOf" srcId="{4197F0D2-0676-554D-983C-4702C2C8ABAC}" destId="{BA4704F1-72A9-CC42-A29C-0D7D34C2B7B5}" srcOrd="0" destOrd="0" presId="urn:microsoft.com/office/officeart/2008/layout/AlternatingHexagons"/>
    <dgm:cxn modelId="{1C0973C7-FC72-7B45-AE32-2F262D42FD18}" type="presOf" srcId="{8E5242BF-501B-BD49-AB4B-76ED0E766265}" destId="{411FA974-7C97-3A48-9B13-04EEBE25A929}" srcOrd="0" destOrd="0" presId="urn:microsoft.com/office/officeart/2008/layout/AlternatingHexagons"/>
    <dgm:cxn modelId="{75C3EAA5-B17B-4E46-BAE7-946799167279}" srcId="{EFE5AEBA-1735-DF4E-BC3B-905D8F52DDE3}" destId="{2085ACEC-E4C4-EE4D-A176-9122E5DC1061}" srcOrd="2" destOrd="0" parTransId="{FE015637-6642-3547-8269-5F54C6299A55}" sibTransId="{E939A2C6-A298-8044-9A6B-80817B3E8BDD}"/>
    <dgm:cxn modelId="{5209F62A-8203-D54D-B176-33830291FFC9}" type="presOf" srcId="{0CE5EBC2-2AA8-AB42-8CB3-E40A26C62D60}" destId="{50768E8B-115A-2F45-87CF-32E5C9EBD557}" srcOrd="0" destOrd="0" presId="urn:microsoft.com/office/officeart/2008/layout/AlternatingHexagons"/>
    <dgm:cxn modelId="{A3C5EFC4-76FE-6A40-80EE-D1E0C4A8D444}" type="presOf" srcId="{EFE5AEBA-1735-DF4E-BC3B-905D8F52DDE3}" destId="{32E17CCA-7462-F14B-98C4-EC917321C5D0}" srcOrd="0" destOrd="0" presId="urn:microsoft.com/office/officeart/2008/layout/AlternatingHexagons"/>
    <dgm:cxn modelId="{8B549941-7DA9-F644-BA5D-05F9C93D7752}" type="presParOf" srcId="{32E17CCA-7462-F14B-98C4-EC917321C5D0}" destId="{ACB066DC-9512-D949-A333-72A7A3326952}" srcOrd="0" destOrd="0" presId="urn:microsoft.com/office/officeart/2008/layout/AlternatingHexagons"/>
    <dgm:cxn modelId="{2F995A5B-9F72-0844-915E-2A9F0603BBBC}" type="presParOf" srcId="{ACB066DC-9512-D949-A333-72A7A3326952}" destId="{6E2A1C70-E0E6-8646-873F-967D6E2C7B0C}" srcOrd="0" destOrd="0" presId="urn:microsoft.com/office/officeart/2008/layout/AlternatingHexagons"/>
    <dgm:cxn modelId="{B911FB4D-50EC-2241-81AA-2C76F28E3D3A}" type="presParOf" srcId="{ACB066DC-9512-D949-A333-72A7A3326952}" destId="{11EDA332-C3C0-C545-8BDC-8CEB68EAF2B8}" srcOrd="1" destOrd="0" presId="urn:microsoft.com/office/officeart/2008/layout/AlternatingHexagons"/>
    <dgm:cxn modelId="{5927E1E6-4D3F-814B-90D0-6FAD24E1AC49}" type="presParOf" srcId="{ACB066DC-9512-D949-A333-72A7A3326952}" destId="{48E6ED19-1B5E-5F4E-8262-76D9D82EFE27}" srcOrd="2" destOrd="0" presId="urn:microsoft.com/office/officeart/2008/layout/AlternatingHexagons"/>
    <dgm:cxn modelId="{B7D0BABB-9A71-7743-A515-DBEC05360D09}" type="presParOf" srcId="{ACB066DC-9512-D949-A333-72A7A3326952}" destId="{22B85016-8391-8846-BC9C-9851DD3B8B74}" srcOrd="3" destOrd="0" presId="urn:microsoft.com/office/officeart/2008/layout/AlternatingHexagons"/>
    <dgm:cxn modelId="{A8629A01-8C70-0943-8A81-0FFEB3CEE921}" type="presParOf" srcId="{ACB066DC-9512-D949-A333-72A7A3326952}" destId="{5857197E-87D0-564D-9C32-533DE8E58B91}" srcOrd="4" destOrd="0" presId="urn:microsoft.com/office/officeart/2008/layout/AlternatingHexagons"/>
    <dgm:cxn modelId="{D405665E-B35C-4E4B-9B56-8B55DCEEA9A8}" type="presParOf" srcId="{32E17CCA-7462-F14B-98C4-EC917321C5D0}" destId="{01911D14-9C62-A64E-8F8E-201D5967DE39}" srcOrd="1" destOrd="0" presId="urn:microsoft.com/office/officeart/2008/layout/AlternatingHexagons"/>
    <dgm:cxn modelId="{EBB1B113-E6F3-8146-BF56-B4382FBC44AB}" type="presParOf" srcId="{32E17CCA-7462-F14B-98C4-EC917321C5D0}" destId="{ECF4B01A-1D9C-2747-86DD-0497B65389B2}" srcOrd="2" destOrd="0" presId="urn:microsoft.com/office/officeart/2008/layout/AlternatingHexagons"/>
    <dgm:cxn modelId="{ECFE223F-E53A-4749-8FD0-1D565E88BCC8}" type="presParOf" srcId="{ECF4B01A-1D9C-2747-86DD-0497B65389B2}" destId="{BA4704F1-72A9-CC42-A29C-0D7D34C2B7B5}" srcOrd="0" destOrd="0" presId="urn:microsoft.com/office/officeart/2008/layout/AlternatingHexagons"/>
    <dgm:cxn modelId="{07D910BB-10D3-804D-803F-B76E8A2374C6}" type="presParOf" srcId="{ECF4B01A-1D9C-2747-86DD-0497B65389B2}" destId="{44B3CE1B-0068-554F-9B57-ECB80FA1A0E0}" srcOrd="1" destOrd="0" presId="urn:microsoft.com/office/officeart/2008/layout/AlternatingHexagons"/>
    <dgm:cxn modelId="{9689DFB0-C71F-4840-9E69-A79FEA065060}" type="presParOf" srcId="{ECF4B01A-1D9C-2747-86DD-0497B65389B2}" destId="{1BF2E906-A679-3A4F-98F3-90E849EBF0EC}" srcOrd="2" destOrd="0" presId="urn:microsoft.com/office/officeart/2008/layout/AlternatingHexagons"/>
    <dgm:cxn modelId="{508B2619-24A3-5547-BF0D-7B3C5799587B}" type="presParOf" srcId="{ECF4B01A-1D9C-2747-86DD-0497B65389B2}" destId="{5C07E027-977D-ED43-B3B5-3B3C613F281B}" srcOrd="3" destOrd="0" presId="urn:microsoft.com/office/officeart/2008/layout/AlternatingHexagons"/>
    <dgm:cxn modelId="{A3844693-E95F-EE48-9150-4ABBD1C2C97D}" type="presParOf" srcId="{ECF4B01A-1D9C-2747-86DD-0497B65389B2}" destId="{DD8CBC59-8B88-0640-945E-8B78CCE219F8}" srcOrd="4" destOrd="0" presId="urn:microsoft.com/office/officeart/2008/layout/AlternatingHexagons"/>
    <dgm:cxn modelId="{1E9A8F0C-F49A-3E4D-84EB-919081B1A201}" type="presParOf" srcId="{32E17CCA-7462-F14B-98C4-EC917321C5D0}" destId="{D9F856A2-841A-6B47-886A-4E3C4582E82A}" srcOrd="3" destOrd="0" presId="urn:microsoft.com/office/officeart/2008/layout/AlternatingHexagons"/>
    <dgm:cxn modelId="{6787ED40-2CDE-D14D-B0F2-17E4CB2A4427}" type="presParOf" srcId="{32E17CCA-7462-F14B-98C4-EC917321C5D0}" destId="{098A6684-2425-5C49-B246-892C587F2D72}" srcOrd="4" destOrd="0" presId="urn:microsoft.com/office/officeart/2008/layout/AlternatingHexagons"/>
    <dgm:cxn modelId="{4160EB7F-B45A-6B4C-9DA0-2D1DCD6D0E26}" type="presParOf" srcId="{098A6684-2425-5C49-B246-892C587F2D72}" destId="{EE0139FB-1C2B-E046-AF3F-FE625D5D0C03}" srcOrd="0" destOrd="0" presId="urn:microsoft.com/office/officeart/2008/layout/AlternatingHexagons"/>
    <dgm:cxn modelId="{5EE8467C-9C5F-4D49-A1E6-FDD9B310DD95}" type="presParOf" srcId="{098A6684-2425-5C49-B246-892C587F2D72}" destId="{C6A75E65-B45D-5C42-AA60-5AB189985AB6}" srcOrd="1" destOrd="0" presId="urn:microsoft.com/office/officeart/2008/layout/AlternatingHexagons"/>
    <dgm:cxn modelId="{CBC4CD83-1394-B14E-AF4D-E198FC57B062}" type="presParOf" srcId="{098A6684-2425-5C49-B246-892C587F2D72}" destId="{CD29A445-D0EB-CD41-A981-8E3880C3E503}" srcOrd="2" destOrd="0" presId="urn:microsoft.com/office/officeart/2008/layout/AlternatingHexagons"/>
    <dgm:cxn modelId="{B624158D-F10E-F648-B934-70382A299CE7}" type="presParOf" srcId="{098A6684-2425-5C49-B246-892C587F2D72}" destId="{776661AF-9522-D945-98BE-4809B8823C41}" srcOrd="3" destOrd="0" presId="urn:microsoft.com/office/officeart/2008/layout/AlternatingHexagons"/>
    <dgm:cxn modelId="{DD95C210-B201-6F4E-9ED9-260F9E3C7B46}" type="presParOf" srcId="{098A6684-2425-5C49-B246-892C587F2D72}" destId="{00BBC058-0C07-7A4A-BED1-95DA8085AAEB}" srcOrd="4" destOrd="0" presId="urn:microsoft.com/office/officeart/2008/layout/AlternatingHexagons"/>
    <dgm:cxn modelId="{C79B523A-2F9D-5D40-9147-3D788F3A71D6}" type="presParOf" srcId="{32E17CCA-7462-F14B-98C4-EC917321C5D0}" destId="{EF642748-DAE3-EF49-B8D3-ACC6473BB853}" srcOrd="5" destOrd="0" presId="urn:microsoft.com/office/officeart/2008/layout/AlternatingHexagons"/>
    <dgm:cxn modelId="{F495DD13-AEFA-FE4C-956A-482D93A9F6AF}" type="presParOf" srcId="{32E17CCA-7462-F14B-98C4-EC917321C5D0}" destId="{E23F4F4F-79A6-B842-98A9-37418EE676CC}" srcOrd="6" destOrd="0" presId="urn:microsoft.com/office/officeart/2008/layout/AlternatingHexagons"/>
    <dgm:cxn modelId="{E4F595AF-74C4-0249-966E-13EFEAFB7DF7}" type="presParOf" srcId="{E23F4F4F-79A6-B842-98A9-37418EE676CC}" destId="{FCC74EBF-284E-4A4F-B704-8CF46CC54C1F}" srcOrd="0" destOrd="0" presId="urn:microsoft.com/office/officeart/2008/layout/AlternatingHexagons"/>
    <dgm:cxn modelId="{DC63F73F-2F84-AC43-9376-ED113FCFC044}" type="presParOf" srcId="{E23F4F4F-79A6-B842-98A9-37418EE676CC}" destId="{3610469B-6CAF-8F44-BBDC-1A34F87572B8}" srcOrd="1" destOrd="0" presId="urn:microsoft.com/office/officeart/2008/layout/AlternatingHexagons"/>
    <dgm:cxn modelId="{CF58C89B-C930-C348-9098-A65F1EE8A233}" type="presParOf" srcId="{E23F4F4F-79A6-B842-98A9-37418EE676CC}" destId="{94DFEF36-0261-6345-B8C1-261E2BCDE9C2}" srcOrd="2" destOrd="0" presId="urn:microsoft.com/office/officeart/2008/layout/AlternatingHexagons"/>
    <dgm:cxn modelId="{70EC94CA-45BD-D74E-9EAA-34C1729A635D}" type="presParOf" srcId="{E23F4F4F-79A6-B842-98A9-37418EE676CC}" destId="{1714059C-1C4A-D34E-9861-FBC318C0B405}" srcOrd="3" destOrd="0" presId="urn:microsoft.com/office/officeart/2008/layout/AlternatingHexagons"/>
    <dgm:cxn modelId="{35DDCB90-4B74-884C-9B8E-84A2FF4AFF72}" type="presParOf" srcId="{E23F4F4F-79A6-B842-98A9-37418EE676CC}" destId="{411FA974-7C97-3A48-9B13-04EEBE25A929}" srcOrd="4" destOrd="0" presId="urn:microsoft.com/office/officeart/2008/layout/AlternatingHexagons"/>
    <dgm:cxn modelId="{030D0EB6-FB72-3649-95A4-EC295B9EB751}" type="presParOf" srcId="{32E17CCA-7462-F14B-98C4-EC917321C5D0}" destId="{BFB56E5E-CF11-0443-AA18-96DC6AED2654}" srcOrd="7" destOrd="0" presId="urn:microsoft.com/office/officeart/2008/layout/AlternatingHexagons"/>
    <dgm:cxn modelId="{43239528-5696-CE49-91E2-79A8241A179E}" type="presParOf" srcId="{32E17CCA-7462-F14B-98C4-EC917321C5D0}" destId="{47647396-6053-F344-BB87-1823E8D02E22}" srcOrd="8" destOrd="0" presId="urn:microsoft.com/office/officeart/2008/layout/AlternatingHexagons"/>
    <dgm:cxn modelId="{8A9EC5E7-106B-184C-AD8B-28B6356845FD}" type="presParOf" srcId="{47647396-6053-F344-BB87-1823E8D02E22}" destId="{5C6C0479-ABF4-DF4C-B87C-B9E6AD9CC188}" srcOrd="0" destOrd="0" presId="urn:microsoft.com/office/officeart/2008/layout/AlternatingHexagons"/>
    <dgm:cxn modelId="{3FBC77EF-02AF-464E-BCC5-46DFE83F5093}" type="presParOf" srcId="{47647396-6053-F344-BB87-1823E8D02E22}" destId="{958BD73C-5E18-E14D-BAA5-BCEA2632C5E7}" srcOrd="1" destOrd="0" presId="urn:microsoft.com/office/officeart/2008/layout/AlternatingHexagons"/>
    <dgm:cxn modelId="{8CD46726-B3EE-7A46-9B00-F4C242615BE3}" type="presParOf" srcId="{47647396-6053-F344-BB87-1823E8D02E22}" destId="{652C1E28-2D5F-C349-A720-8DA10E44FEEE}" srcOrd="2" destOrd="0" presId="urn:microsoft.com/office/officeart/2008/layout/AlternatingHexagons"/>
    <dgm:cxn modelId="{30E917DA-A475-1C4E-A78B-07F2F17D6260}" type="presParOf" srcId="{47647396-6053-F344-BB87-1823E8D02E22}" destId="{78C074A6-2DA1-A043-BCBE-5AB4CBACB751}" srcOrd="3" destOrd="0" presId="urn:microsoft.com/office/officeart/2008/layout/AlternatingHexagons"/>
    <dgm:cxn modelId="{8B033858-B5E4-DD47-8B06-FBA04E3184D7}" type="presParOf" srcId="{47647396-6053-F344-BB87-1823E8D02E22}" destId="{50768E8B-115A-2F45-87CF-32E5C9EBD55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5B20D8-5CC9-ED45-B561-35A2AC698839}" type="doc">
      <dgm:prSet loTypeId="urn:microsoft.com/office/officeart/2005/8/layout/default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930667-3431-8A43-988D-8E64F445C60A}">
      <dgm:prSet phldrT="[Text]"/>
      <dgm:spPr/>
      <dgm:t>
        <a:bodyPr/>
        <a:lstStyle/>
        <a:p>
          <a:r>
            <a:rPr lang="en-US" dirty="0" smtClean="0"/>
            <a:t>Severity</a:t>
          </a:r>
          <a:endParaRPr lang="en-US" dirty="0"/>
        </a:p>
      </dgm:t>
    </dgm:pt>
    <dgm:pt modelId="{74599638-589D-2A4B-8D09-8A593236CE8B}" type="parTrans" cxnId="{2280C000-8C2E-A24F-9F15-0F725E1D44BE}">
      <dgm:prSet/>
      <dgm:spPr/>
      <dgm:t>
        <a:bodyPr/>
        <a:lstStyle/>
        <a:p>
          <a:endParaRPr lang="en-US"/>
        </a:p>
      </dgm:t>
    </dgm:pt>
    <dgm:pt modelId="{01DA0A34-7DFC-954D-9E1A-FB83606D59CD}" type="sibTrans" cxnId="{2280C000-8C2E-A24F-9F15-0F725E1D44BE}">
      <dgm:prSet/>
      <dgm:spPr/>
      <dgm:t>
        <a:bodyPr/>
        <a:lstStyle/>
        <a:p>
          <a:endParaRPr lang="en-US"/>
        </a:p>
      </dgm:t>
    </dgm:pt>
    <dgm:pt modelId="{63945851-CD9B-3645-8D22-538B16C70F62}">
      <dgm:prSet phldrT="[Text]"/>
      <dgm:spPr/>
      <dgm:t>
        <a:bodyPr/>
        <a:lstStyle/>
        <a:p>
          <a:r>
            <a:rPr lang="en-US" dirty="0" smtClean="0"/>
            <a:t>Protocol</a:t>
          </a:r>
          <a:endParaRPr lang="en-US" dirty="0"/>
        </a:p>
      </dgm:t>
    </dgm:pt>
    <dgm:pt modelId="{09B84DA1-269E-0846-AB24-BCAEF0A0F93A}" type="parTrans" cxnId="{DADA6D4F-3745-5942-A989-170FB0ADDB74}">
      <dgm:prSet/>
      <dgm:spPr/>
      <dgm:t>
        <a:bodyPr/>
        <a:lstStyle/>
        <a:p>
          <a:endParaRPr lang="en-US"/>
        </a:p>
      </dgm:t>
    </dgm:pt>
    <dgm:pt modelId="{01E81A17-E6F5-364F-B8F8-1286471AC9C8}" type="sibTrans" cxnId="{DADA6D4F-3745-5942-A989-170FB0ADDB74}">
      <dgm:prSet/>
      <dgm:spPr/>
      <dgm:t>
        <a:bodyPr/>
        <a:lstStyle/>
        <a:p>
          <a:endParaRPr lang="en-US"/>
        </a:p>
      </dgm:t>
    </dgm:pt>
    <dgm:pt modelId="{32AEF092-A299-DA4E-9633-3B9C10806B0D}">
      <dgm:prSet phldrT="[Text]"/>
      <dgm:spPr/>
      <dgm:t>
        <a:bodyPr/>
        <a:lstStyle/>
        <a:p>
          <a:r>
            <a:rPr lang="en-US" dirty="0" smtClean="0"/>
            <a:t>Applications</a:t>
          </a:r>
          <a:endParaRPr lang="en-US" dirty="0"/>
        </a:p>
      </dgm:t>
    </dgm:pt>
    <dgm:pt modelId="{EE68C99A-A07F-FE47-B113-9E7E2512F063}" type="parTrans" cxnId="{DEDB9324-B081-E748-BA5B-EED7D5D435D2}">
      <dgm:prSet/>
      <dgm:spPr/>
      <dgm:t>
        <a:bodyPr/>
        <a:lstStyle/>
        <a:p>
          <a:endParaRPr lang="en-US"/>
        </a:p>
      </dgm:t>
    </dgm:pt>
    <dgm:pt modelId="{9868E107-2C8C-2F47-9D8C-C2223C7DF074}" type="sibTrans" cxnId="{DEDB9324-B081-E748-BA5B-EED7D5D435D2}">
      <dgm:prSet/>
      <dgm:spPr/>
      <dgm:t>
        <a:bodyPr/>
        <a:lstStyle/>
        <a:p>
          <a:endParaRPr lang="en-US"/>
        </a:p>
      </dgm:t>
    </dgm:pt>
    <dgm:pt modelId="{D75E1637-EFB5-6E4E-9E9D-FCA938D54242}">
      <dgm:prSet phldrT="[Text]"/>
      <dgm:spPr/>
      <dgm:t>
        <a:bodyPr/>
        <a:lstStyle/>
        <a:p>
          <a:r>
            <a:rPr lang="en-US" dirty="0" smtClean="0"/>
            <a:t>Target (Client/Server)</a:t>
          </a:r>
          <a:endParaRPr lang="en-US" dirty="0"/>
        </a:p>
      </dgm:t>
    </dgm:pt>
    <dgm:pt modelId="{E90EB778-7F24-034B-854C-5FB2520D3206}" type="parTrans" cxnId="{7F6014E5-0949-974F-8874-9819AE696F18}">
      <dgm:prSet/>
      <dgm:spPr/>
      <dgm:t>
        <a:bodyPr/>
        <a:lstStyle/>
        <a:p>
          <a:endParaRPr lang="en-US"/>
        </a:p>
      </dgm:t>
    </dgm:pt>
    <dgm:pt modelId="{AC6D9E67-96A0-B94B-8322-889405198BB7}" type="sibTrans" cxnId="{7F6014E5-0949-974F-8874-9819AE696F18}">
      <dgm:prSet/>
      <dgm:spPr/>
      <dgm:t>
        <a:bodyPr/>
        <a:lstStyle/>
        <a:p>
          <a:endParaRPr lang="en-US"/>
        </a:p>
      </dgm:t>
    </dgm:pt>
    <dgm:pt modelId="{20767A3E-F8A1-7240-B626-37D8507E0288}">
      <dgm:prSet phldrT="[Text]"/>
      <dgm:spPr/>
      <dgm:t>
        <a:bodyPr/>
        <a:lstStyle/>
        <a:p>
          <a:r>
            <a:rPr lang="en-US" dirty="0" smtClean="0"/>
            <a:t>OS</a:t>
          </a:r>
          <a:endParaRPr lang="en-US" dirty="0"/>
        </a:p>
      </dgm:t>
    </dgm:pt>
    <dgm:pt modelId="{591A462F-5CC8-3241-8475-0079052B99E3}" type="parTrans" cxnId="{59628F5A-38E2-4245-8D48-74D80663D028}">
      <dgm:prSet/>
      <dgm:spPr/>
      <dgm:t>
        <a:bodyPr/>
        <a:lstStyle/>
        <a:p>
          <a:endParaRPr lang="en-US"/>
        </a:p>
      </dgm:t>
    </dgm:pt>
    <dgm:pt modelId="{B7C86881-C64D-8B47-A06D-A23076C86E9D}" type="sibTrans" cxnId="{59628F5A-38E2-4245-8D48-74D80663D028}">
      <dgm:prSet/>
      <dgm:spPr/>
      <dgm:t>
        <a:bodyPr/>
        <a:lstStyle/>
        <a:p>
          <a:endParaRPr lang="en-US"/>
        </a:p>
      </dgm:t>
    </dgm:pt>
    <dgm:pt modelId="{E5B4CB42-BD7F-EA43-87BB-083CF86BBBB2}" type="pres">
      <dgm:prSet presAssocID="{4F5B20D8-5CC9-ED45-B561-35A2AC6988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4AA2A9-03DF-974E-B1C5-BBA557953C44}" type="pres">
      <dgm:prSet presAssocID="{99930667-3431-8A43-988D-8E64F445C60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B97A87-6801-EB47-9D96-5B494261E3C6}" type="pres">
      <dgm:prSet presAssocID="{01DA0A34-7DFC-954D-9E1A-FB83606D59CD}" presName="sibTrans" presStyleCnt="0"/>
      <dgm:spPr/>
    </dgm:pt>
    <dgm:pt modelId="{EF3BC8B1-EA0A-2643-B202-0E6893B1BE7B}" type="pres">
      <dgm:prSet presAssocID="{20767A3E-F8A1-7240-B626-37D8507E028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F3952-17F6-3B44-9781-93A7255F0BEB}" type="pres">
      <dgm:prSet presAssocID="{B7C86881-C64D-8B47-A06D-A23076C86E9D}" presName="sibTrans" presStyleCnt="0"/>
      <dgm:spPr/>
    </dgm:pt>
    <dgm:pt modelId="{13842BAA-15C8-3D46-AED3-7A9E919B7DFC}" type="pres">
      <dgm:prSet presAssocID="{63945851-CD9B-3645-8D22-538B16C70F6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8C638-799C-9C43-B858-8783B072E43D}" type="pres">
      <dgm:prSet presAssocID="{01E81A17-E6F5-364F-B8F8-1286471AC9C8}" presName="sibTrans" presStyleCnt="0"/>
      <dgm:spPr/>
    </dgm:pt>
    <dgm:pt modelId="{79CA3701-5F16-0849-9B56-511C826BE1B4}" type="pres">
      <dgm:prSet presAssocID="{32AEF092-A299-DA4E-9633-3B9C10806B0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0E322-E564-C34F-A81F-6AC4BC619C68}" type="pres">
      <dgm:prSet presAssocID="{9868E107-2C8C-2F47-9D8C-C2223C7DF074}" presName="sibTrans" presStyleCnt="0"/>
      <dgm:spPr/>
    </dgm:pt>
    <dgm:pt modelId="{37F0E956-C07F-3A4D-A615-0B63C782AD05}" type="pres">
      <dgm:prSet presAssocID="{D75E1637-EFB5-6E4E-9E9D-FCA938D54242}" presName="node" presStyleLbl="node1" presStyleIdx="4" presStyleCnt="5" custScaleX="2102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28F5A-38E2-4245-8D48-74D80663D028}" srcId="{4F5B20D8-5CC9-ED45-B561-35A2AC698839}" destId="{20767A3E-F8A1-7240-B626-37D8507E0288}" srcOrd="1" destOrd="0" parTransId="{591A462F-5CC8-3241-8475-0079052B99E3}" sibTransId="{B7C86881-C64D-8B47-A06D-A23076C86E9D}"/>
    <dgm:cxn modelId="{690FD78A-B924-3642-B698-3FFFC6D63B40}" type="presOf" srcId="{20767A3E-F8A1-7240-B626-37D8507E0288}" destId="{EF3BC8B1-EA0A-2643-B202-0E6893B1BE7B}" srcOrd="0" destOrd="0" presId="urn:microsoft.com/office/officeart/2005/8/layout/default"/>
    <dgm:cxn modelId="{DEDB9324-B081-E748-BA5B-EED7D5D435D2}" srcId="{4F5B20D8-5CC9-ED45-B561-35A2AC698839}" destId="{32AEF092-A299-DA4E-9633-3B9C10806B0D}" srcOrd="3" destOrd="0" parTransId="{EE68C99A-A07F-FE47-B113-9E7E2512F063}" sibTransId="{9868E107-2C8C-2F47-9D8C-C2223C7DF074}"/>
    <dgm:cxn modelId="{38441FD6-89D7-9649-887C-6D2BC239857B}" type="presOf" srcId="{63945851-CD9B-3645-8D22-538B16C70F62}" destId="{13842BAA-15C8-3D46-AED3-7A9E919B7DFC}" srcOrd="0" destOrd="0" presId="urn:microsoft.com/office/officeart/2005/8/layout/default"/>
    <dgm:cxn modelId="{DADA6D4F-3745-5942-A989-170FB0ADDB74}" srcId="{4F5B20D8-5CC9-ED45-B561-35A2AC698839}" destId="{63945851-CD9B-3645-8D22-538B16C70F62}" srcOrd="2" destOrd="0" parTransId="{09B84DA1-269E-0846-AB24-BCAEF0A0F93A}" sibTransId="{01E81A17-E6F5-364F-B8F8-1286471AC9C8}"/>
    <dgm:cxn modelId="{2DDD95B7-955E-3846-8941-576970B9A991}" type="presOf" srcId="{D75E1637-EFB5-6E4E-9E9D-FCA938D54242}" destId="{37F0E956-C07F-3A4D-A615-0B63C782AD05}" srcOrd="0" destOrd="0" presId="urn:microsoft.com/office/officeart/2005/8/layout/default"/>
    <dgm:cxn modelId="{AA5E2B93-AACA-544A-BBAD-523EB51E90D7}" type="presOf" srcId="{99930667-3431-8A43-988D-8E64F445C60A}" destId="{D74AA2A9-03DF-974E-B1C5-BBA557953C44}" srcOrd="0" destOrd="0" presId="urn:microsoft.com/office/officeart/2005/8/layout/default"/>
    <dgm:cxn modelId="{2280C000-8C2E-A24F-9F15-0F725E1D44BE}" srcId="{4F5B20D8-5CC9-ED45-B561-35A2AC698839}" destId="{99930667-3431-8A43-988D-8E64F445C60A}" srcOrd="0" destOrd="0" parTransId="{74599638-589D-2A4B-8D09-8A593236CE8B}" sibTransId="{01DA0A34-7DFC-954D-9E1A-FB83606D59CD}"/>
    <dgm:cxn modelId="{6D70CCAD-96B6-BD4E-B97D-2B1C7B6B98D4}" type="presOf" srcId="{32AEF092-A299-DA4E-9633-3B9C10806B0D}" destId="{79CA3701-5F16-0849-9B56-511C826BE1B4}" srcOrd="0" destOrd="0" presId="urn:microsoft.com/office/officeart/2005/8/layout/default"/>
    <dgm:cxn modelId="{7F6014E5-0949-974F-8874-9819AE696F18}" srcId="{4F5B20D8-5CC9-ED45-B561-35A2AC698839}" destId="{D75E1637-EFB5-6E4E-9E9D-FCA938D54242}" srcOrd="4" destOrd="0" parTransId="{E90EB778-7F24-034B-854C-5FB2520D3206}" sibTransId="{AC6D9E67-96A0-B94B-8322-889405198BB7}"/>
    <dgm:cxn modelId="{966F7750-878C-B945-89FB-E0E4DF2BBAF5}" type="presOf" srcId="{4F5B20D8-5CC9-ED45-B561-35A2AC698839}" destId="{E5B4CB42-BD7F-EA43-87BB-083CF86BBBB2}" srcOrd="0" destOrd="0" presId="urn:microsoft.com/office/officeart/2005/8/layout/default"/>
    <dgm:cxn modelId="{891B3BF5-8757-5844-8F17-9CFFBE5E8A9C}" type="presParOf" srcId="{E5B4CB42-BD7F-EA43-87BB-083CF86BBBB2}" destId="{D74AA2A9-03DF-974E-B1C5-BBA557953C44}" srcOrd="0" destOrd="0" presId="urn:microsoft.com/office/officeart/2005/8/layout/default"/>
    <dgm:cxn modelId="{02FF5A4E-AA40-4241-BFC7-216B4E31F32C}" type="presParOf" srcId="{E5B4CB42-BD7F-EA43-87BB-083CF86BBBB2}" destId="{7AB97A87-6801-EB47-9D96-5B494261E3C6}" srcOrd="1" destOrd="0" presId="urn:microsoft.com/office/officeart/2005/8/layout/default"/>
    <dgm:cxn modelId="{060031CD-D527-0C49-B513-1BF0FBFBF1AB}" type="presParOf" srcId="{E5B4CB42-BD7F-EA43-87BB-083CF86BBBB2}" destId="{EF3BC8B1-EA0A-2643-B202-0E6893B1BE7B}" srcOrd="2" destOrd="0" presId="urn:microsoft.com/office/officeart/2005/8/layout/default"/>
    <dgm:cxn modelId="{9A4AA26C-9948-8C45-8B00-7BE90DD693E5}" type="presParOf" srcId="{E5B4CB42-BD7F-EA43-87BB-083CF86BBBB2}" destId="{E00F3952-17F6-3B44-9781-93A7255F0BEB}" srcOrd="3" destOrd="0" presId="urn:microsoft.com/office/officeart/2005/8/layout/default"/>
    <dgm:cxn modelId="{D149B147-038E-514F-BC35-1299C5610131}" type="presParOf" srcId="{E5B4CB42-BD7F-EA43-87BB-083CF86BBBB2}" destId="{13842BAA-15C8-3D46-AED3-7A9E919B7DFC}" srcOrd="4" destOrd="0" presId="urn:microsoft.com/office/officeart/2005/8/layout/default"/>
    <dgm:cxn modelId="{1BCFF0C9-D83F-DD43-9372-283EAF5E43FA}" type="presParOf" srcId="{E5B4CB42-BD7F-EA43-87BB-083CF86BBBB2}" destId="{69A8C638-799C-9C43-B858-8783B072E43D}" srcOrd="5" destOrd="0" presId="urn:microsoft.com/office/officeart/2005/8/layout/default"/>
    <dgm:cxn modelId="{C7A38A3D-6C5A-1A4D-9F3B-1F6C92DDF9AA}" type="presParOf" srcId="{E5B4CB42-BD7F-EA43-87BB-083CF86BBBB2}" destId="{79CA3701-5F16-0849-9B56-511C826BE1B4}" srcOrd="6" destOrd="0" presId="urn:microsoft.com/office/officeart/2005/8/layout/default"/>
    <dgm:cxn modelId="{5DF07314-A57D-D145-9631-92C86E961E03}" type="presParOf" srcId="{E5B4CB42-BD7F-EA43-87BB-083CF86BBBB2}" destId="{FD70E322-E564-C34F-A81F-6AC4BC619C68}" srcOrd="7" destOrd="0" presId="urn:microsoft.com/office/officeart/2005/8/layout/default"/>
    <dgm:cxn modelId="{A1352CE9-5B01-2949-B0FB-DA88BB761547}" type="presParOf" srcId="{E5B4CB42-BD7F-EA43-87BB-083CF86BBBB2}" destId="{37F0E956-C07F-3A4D-A615-0B63C782AD0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E04BDC-E0BF-554B-BCAA-9FD0ED97CD60}" type="doc">
      <dgm:prSet loTypeId="urn:microsoft.com/office/officeart/2005/8/layout/radial4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836EAB8-B2E3-E643-B4F4-6F9E0E821078}">
      <dgm:prSet phldrT="[Text]"/>
      <dgm:spPr>
        <a:ln w="254000">
          <a:solidFill>
            <a:schemeClr val="accent4"/>
          </a:solidFill>
        </a:ln>
      </dgm:spPr>
      <dgm:t>
        <a:bodyPr/>
        <a:lstStyle/>
        <a:p>
          <a:endParaRPr lang="en-US" dirty="0"/>
        </a:p>
      </dgm:t>
    </dgm:pt>
    <dgm:pt modelId="{EBC20B85-0CB3-3C4B-B2E3-68AD79466961}" type="parTrans" cxnId="{6008E815-D36B-7449-B932-47B865A80954}">
      <dgm:prSet/>
      <dgm:spPr/>
      <dgm:t>
        <a:bodyPr/>
        <a:lstStyle/>
        <a:p>
          <a:endParaRPr lang="en-US"/>
        </a:p>
      </dgm:t>
    </dgm:pt>
    <dgm:pt modelId="{6A4FBB11-D4AA-484A-A576-560DD5349A71}" type="sibTrans" cxnId="{6008E815-D36B-7449-B932-47B865A80954}">
      <dgm:prSet/>
      <dgm:spPr/>
      <dgm:t>
        <a:bodyPr/>
        <a:lstStyle/>
        <a:p>
          <a:endParaRPr lang="en-US"/>
        </a:p>
      </dgm:t>
    </dgm:pt>
    <dgm:pt modelId="{23BB8227-2295-7942-9CE4-47E8B0B872A6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Wireless Access</a:t>
          </a:r>
          <a:endParaRPr lang="en-US" sz="1800" dirty="0"/>
        </a:p>
      </dgm:t>
    </dgm:pt>
    <dgm:pt modelId="{E90FB51E-0B36-DA4B-9FA8-30061C8DBF30}" type="parTrans" cxnId="{2C094390-EE34-8343-B833-80AB35FE8EF7}">
      <dgm:prSet/>
      <dgm:spPr/>
      <dgm:t>
        <a:bodyPr/>
        <a:lstStyle/>
        <a:p>
          <a:endParaRPr lang="en-US"/>
        </a:p>
      </dgm:t>
    </dgm:pt>
    <dgm:pt modelId="{6E6BE5CD-5DB6-5847-B5B5-D9E896064265}" type="sibTrans" cxnId="{2C094390-EE34-8343-B833-80AB35FE8EF7}">
      <dgm:prSet/>
      <dgm:spPr/>
      <dgm:t>
        <a:bodyPr/>
        <a:lstStyle/>
        <a:p>
          <a:endParaRPr lang="en-US"/>
        </a:p>
      </dgm:t>
    </dgm:pt>
    <dgm:pt modelId="{EE8D1E67-6D01-6F43-8485-5DB63B9AA063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Wired Access</a:t>
          </a:r>
          <a:endParaRPr lang="en-US" sz="1800" dirty="0"/>
        </a:p>
      </dgm:t>
    </dgm:pt>
    <dgm:pt modelId="{D8D59D72-D644-2941-97AF-CE179078FA1D}" type="parTrans" cxnId="{098D23EA-BA1F-284C-9CF0-6CFA75EB7512}">
      <dgm:prSet/>
      <dgm:spPr/>
      <dgm:t>
        <a:bodyPr/>
        <a:lstStyle/>
        <a:p>
          <a:endParaRPr lang="en-US"/>
        </a:p>
      </dgm:t>
    </dgm:pt>
    <dgm:pt modelId="{1043FC04-5FD5-5049-BBF1-E7A7BED77418}" type="sibTrans" cxnId="{098D23EA-BA1F-284C-9CF0-6CFA75EB7512}">
      <dgm:prSet/>
      <dgm:spPr/>
      <dgm:t>
        <a:bodyPr/>
        <a:lstStyle/>
        <a:p>
          <a:endParaRPr lang="en-US"/>
        </a:p>
      </dgm:t>
    </dgm:pt>
    <dgm:pt modelId="{B166C637-4EB0-1D45-838D-0E3E48E0D774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Remote Access</a:t>
          </a:r>
          <a:endParaRPr lang="en-US" sz="1800" dirty="0"/>
        </a:p>
      </dgm:t>
    </dgm:pt>
    <dgm:pt modelId="{1C8688A0-630D-C141-8025-0D18AE52C541}" type="parTrans" cxnId="{0393B66F-C64E-8740-8B1C-2F9BE2CC36FD}">
      <dgm:prSet/>
      <dgm:spPr/>
      <dgm:t>
        <a:bodyPr/>
        <a:lstStyle/>
        <a:p>
          <a:endParaRPr lang="en-US"/>
        </a:p>
      </dgm:t>
    </dgm:pt>
    <dgm:pt modelId="{32007444-040C-9048-9D68-6BC718F1FDFD}" type="sibTrans" cxnId="{0393B66F-C64E-8740-8B1C-2F9BE2CC36FD}">
      <dgm:prSet/>
      <dgm:spPr/>
      <dgm:t>
        <a:bodyPr/>
        <a:lstStyle/>
        <a:p>
          <a:endParaRPr lang="en-US"/>
        </a:p>
      </dgm:t>
    </dgm:pt>
    <dgm:pt modelId="{587D9414-EE9E-8141-B4D8-20409483C9D0}" type="pres">
      <dgm:prSet presAssocID="{48E04BDC-E0BF-554B-BCAA-9FD0ED97CD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3B4102-8A04-0240-8B2D-377F0B823C5F}" type="pres">
      <dgm:prSet presAssocID="{3836EAB8-B2E3-E643-B4F4-6F9E0E821078}" presName="centerShape" presStyleLbl="node0" presStyleIdx="0" presStyleCnt="1" custLinFactNeighborY="-9471"/>
      <dgm:spPr/>
      <dgm:t>
        <a:bodyPr/>
        <a:lstStyle/>
        <a:p>
          <a:endParaRPr lang="en-US"/>
        </a:p>
      </dgm:t>
    </dgm:pt>
    <dgm:pt modelId="{B03939EE-2AC9-CD4E-8914-FCB9E618014C}" type="pres">
      <dgm:prSet presAssocID="{E90FB51E-0B36-DA4B-9FA8-30061C8DBF30}" presName="parTrans" presStyleLbl="bgSibTrans2D1" presStyleIdx="0" presStyleCnt="3" custLinFactNeighborX="10078" custLinFactNeighborY="18676"/>
      <dgm:spPr/>
      <dgm:t>
        <a:bodyPr/>
        <a:lstStyle/>
        <a:p>
          <a:endParaRPr lang="en-US"/>
        </a:p>
      </dgm:t>
    </dgm:pt>
    <dgm:pt modelId="{FADF3439-1111-8A47-A75A-64BD1B85130F}" type="pres">
      <dgm:prSet presAssocID="{23BB8227-2295-7942-9CE4-47E8B0B872A6}" presName="node" presStyleLbl="node1" presStyleIdx="0" presStyleCnt="3" custScaleX="137431" custScaleY="45478" custRadScaleRad="114806" custRadScaleInc="-780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059D21-3683-4E4F-BA25-F69F09265105}" type="pres">
      <dgm:prSet presAssocID="{D8D59D72-D644-2941-97AF-CE179078FA1D}" presName="parTrans" presStyleLbl="bgSibTrans2D1" presStyleIdx="1" presStyleCnt="3" custLinFactNeighborX="7338" custLinFactNeighborY="-554"/>
      <dgm:spPr/>
      <dgm:t>
        <a:bodyPr/>
        <a:lstStyle/>
        <a:p>
          <a:endParaRPr lang="en-US"/>
        </a:p>
      </dgm:t>
    </dgm:pt>
    <dgm:pt modelId="{86006CCF-E6DB-3C46-9765-C040E28C9B5D}" type="pres">
      <dgm:prSet presAssocID="{EE8D1E67-6D01-6F43-8485-5DB63B9AA063}" presName="node" presStyleLbl="node1" presStyleIdx="1" presStyleCnt="3" custScaleX="134373" custScaleY="45478" custRadScaleRad="119815" custRadScaleInc="-134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221ACE-8C38-8148-A9DA-E7A3E61F8EB7}" type="pres">
      <dgm:prSet presAssocID="{1C8688A0-630D-C141-8025-0D18AE52C541}" presName="parTrans" presStyleLbl="bgSibTrans2D1" presStyleIdx="2" presStyleCnt="3" custLinFactNeighborX="9981" custLinFactNeighborY="-35894"/>
      <dgm:spPr/>
      <dgm:t>
        <a:bodyPr/>
        <a:lstStyle/>
        <a:p>
          <a:endParaRPr lang="en-US"/>
        </a:p>
      </dgm:t>
    </dgm:pt>
    <dgm:pt modelId="{EA2F3A51-BA30-044A-BD9F-871260EFDF81}" type="pres">
      <dgm:prSet presAssocID="{B166C637-4EB0-1D45-838D-0E3E48E0D774}" presName="node" presStyleLbl="node1" presStyleIdx="2" presStyleCnt="3" custScaleX="144999" custScaleY="45478" custRadScaleRad="125581" custRadScaleInc="-1956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A4E637-0F76-FC49-A3AD-3A3A5472E5D0}" type="presOf" srcId="{EE8D1E67-6D01-6F43-8485-5DB63B9AA063}" destId="{86006CCF-E6DB-3C46-9765-C040E28C9B5D}" srcOrd="0" destOrd="0" presId="urn:microsoft.com/office/officeart/2005/8/layout/radial4"/>
    <dgm:cxn modelId="{0393B66F-C64E-8740-8B1C-2F9BE2CC36FD}" srcId="{3836EAB8-B2E3-E643-B4F4-6F9E0E821078}" destId="{B166C637-4EB0-1D45-838D-0E3E48E0D774}" srcOrd="2" destOrd="0" parTransId="{1C8688A0-630D-C141-8025-0D18AE52C541}" sibTransId="{32007444-040C-9048-9D68-6BC718F1FDFD}"/>
    <dgm:cxn modelId="{5599D117-DDB3-AF4A-AE20-C842DE2BDF7A}" type="presOf" srcId="{E90FB51E-0B36-DA4B-9FA8-30061C8DBF30}" destId="{B03939EE-2AC9-CD4E-8914-FCB9E618014C}" srcOrd="0" destOrd="0" presId="urn:microsoft.com/office/officeart/2005/8/layout/radial4"/>
    <dgm:cxn modelId="{2C094390-EE34-8343-B833-80AB35FE8EF7}" srcId="{3836EAB8-B2E3-E643-B4F4-6F9E0E821078}" destId="{23BB8227-2295-7942-9CE4-47E8B0B872A6}" srcOrd="0" destOrd="0" parTransId="{E90FB51E-0B36-DA4B-9FA8-30061C8DBF30}" sibTransId="{6E6BE5CD-5DB6-5847-B5B5-D9E896064265}"/>
    <dgm:cxn modelId="{6D76B984-C206-6849-91E1-09CE43D62D4B}" type="presOf" srcId="{23BB8227-2295-7942-9CE4-47E8B0B872A6}" destId="{FADF3439-1111-8A47-A75A-64BD1B85130F}" srcOrd="0" destOrd="0" presId="urn:microsoft.com/office/officeart/2005/8/layout/radial4"/>
    <dgm:cxn modelId="{18A266AD-052E-284C-981D-71C1517A1ACF}" type="presOf" srcId="{3836EAB8-B2E3-E643-B4F4-6F9E0E821078}" destId="{703B4102-8A04-0240-8B2D-377F0B823C5F}" srcOrd="0" destOrd="0" presId="urn:microsoft.com/office/officeart/2005/8/layout/radial4"/>
    <dgm:cxn modelId="{D58B782F-55F1-8842-B2E5-E7C3DB342276}" type="presOf" srcId="{1C8688A0-630D-C141-8025-0D18AE52C541}" destId="{A8221ACE-8C38-8148-A9DA-E7A3E61F8EB7}" srcOrd="0" destOrd="0" presId="urn:microsoft.com/office/officeart/2005/8/layout/radial4"/>
    <dgm:cxn modelId="{CC67D198-80A2-A347-91F3-CB1AEECFC196}" type="presOf" srcId="{D8D59D72-D644-2941-97AF-CE179078FA1D}" destId="{B3059D21-3683-4E4F-BA25-F69F09265105}" srcOrd="0" destOrd="0" presId="urn:microsoft.com/office/officeart/2005/8/layout/radial4"/>
    <dgm:cxn modelId="{098D23EA-BA1F-284C-9CF0-6CFA75EB7512}" srcId="{3836EAB8-B2E3-E643-B4F4-6F9E0E821078}" destId="{EE8D1E67-6D01-6F43-8485-5DB63B9AA063}" srcOrd="1" destOrd="0" parTransId="{D8D59D72-D644-2941-97AF-CE179078FA1D}" sibTransId="{1043FC04-5FD5-5049-BBF1-E7A7BED77418}"/>
    <dgm:cxn modelId="{6F77CE97-0261-7C4B-9577-4F35EC593B93}" type="presOf" srcId="{B166C637-4EB0-1D45-838D-0E3E48E0D774}" destId="{EA2F3A51-BA30-044A-BD9F-871260EFDF81}" srcOrd="0" destOrd="0" presId="urn:microsoft.com/office/officeart/2005/8/layout/radial4"/>
    <dgm:cxn modelId="{6008E815-D36B-7449-B932-47B865A80954}" srcId="{48E04BDC-E0BF-554B-BCAA-9FD0ED97CD60}" destId="{3836EAB8-B2E3-E643-B4F4-6F9E0E821078}" srcOrd="0" destOrd="0" parTransId="{EBC20B85-0CB3-3C4B-B2E3-68AD79466961}" sibTransId="{6A4FBB11-D4AA-484A-A576-560DD5349A71}"/>
    <dgm:cxn modelId="{0C84E049-E84E-9949-9A5C-6A03D900C187}" type="presOf" srcId="{48E04BDC-E0BF-554B-BCAA-9FD0ED97CD60}" destId="{587D9414-EE9E-8141-B4D8-20409483C9D0}" srcOrd="0" destOrd="0" presId="urn:microsoft.com/office/officeart/2005/8/layout/radial4"/>
    <dgm:cxn modelId="{0AA3BB99-A802-7144-B3B9-74746FF81934}" type="presParOf" srcId="{587D9414-EE9E-8141-B4D8-20409483C9D0}" destId="{703B4102-8A04-0240-8B2D-377F0B823C5F}" srcOrd="0" destOrd="0" presId="urn:microsoft.com/office/officeart/2005/8/layout/radial4"/>
    <dgm:cxn modelId="{724D898B-E65B-B347-A0F9-8D649860A6DB}" type="presParOf" srcId="{587D9414-EE9E-8141-B4D8-20409483C9D0}" destId="{B03939EE-2AC9-CD4E-8914-FCB9E618014C}" srcOrd="1" destOrd="0" presId="urn:microsoft.com/office/officeart/2005/8/layout/radial4"/>
    <dgm:cxn modelId="{CA6F4B55-A976-524D-B55C-4146AF59D6E6}" type="presParOf" srcId="{587D9414-EE9E-8141-B4D8-20409483C9D0}" destId="{FADF3439-1111-8A47-A75A-64BD1B85130F}" srcOrd="2" destOrd="0" presId="urn:microsoft.com/office/officeart/2005/8/layout/radial4"/>
    <dgm:cxn modelId="{8EF549F7-C01F-464F-92AC-DD1F12403FEA}" type="presParOf" srcId="{587D9414-EE9E-8141-B4D8-20409483C9D0}" destId="{B3059D21-3683-4E4F-BA25-F69F09265105}" srcOrd="3" destOrd="0" presId="urn:microsoft.com/office/officeart/2005/8/layout/radial4"/>
    <dgm:cxn modelId="{DF6146BD-0D12-BB4F-A4CB-D89A23C9B0AD}" type="presParOf" srcId="{587D9414-EE9E-8141-B4D8-20409483C9D0}" destId="{86006CCF-E6DB-3C46-9765-C040E28C9B5D}" srcOrd="4" destOrd="0" presId="urn:microsoft.com/office/officeart/2005/8/layout/radial4"/>
    <dgm:cxn modelId="{24B259CA-31C3-BD4A-8588-611916FB3AF9}" type="presParOf" srcId="{587D9414-EE9E-8141-B4D8-20409483C9D0}" destId="{A8221ACE-8C38-8148-A9DA-E7A3E61F8EB7}" srcOrd="5" destOrd="0" presId="urn:microsoft.com/office/officeart/2005/8/layout/radial4"/>
    <dgm:cxn modelId="{34CED86B-8F2C-C942-9021-2CB41CD54568}" type="presParOf" srcId="{587D9414-EE9E-8141-B4D8-20409483C9D0}" destId="{EA2F3A51-BA30-044A-BD9F-871260EFDF8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5B20D8-5CC9-ED45-B561-35A2AC698839}" type="doc">
      <dgm:prSet loTypeId="urn:microsoft.com/office/officeart/2005/8/layout/default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930667-3431-8A43-988D-8E64F445C60A}">
      <dgm:prSet phldrT="[Text]"/>
      <dgm:spPr/>
      <dgm:t>
        <a:bodyPr/>
        <a:lstStyle/>
        <a:p>
          <a:r>
            <a:rPr lang="en-US" dirty="0" smtClean="0"/>
            <a:t>DNS, NTP</a:t>
          </a:r>
          <a:endParaRPr lang="en-US" dirty="0"/>
        </a:p>
      </dgm:t>
    </dgm:pt>
    <dgm:pt modelId="{74599638-589D-2A4B-8D09-8A593236CE8B}" type="parTrans" cxnId="{2280C000-8C2E-A24F-9F15-0F725E1D44BE}">
      <dgm:prSet/>
      <dgm:spPr/>
      <dgm:t>
        <a:bodyPr/>
        <a:lstStyle/>
        <a:p>
          <a:endParaRPr lang="en-US"/>
        </a:p>
      </dgm:t>
    </dgm:pt>
    <dgm:pt modelId="{01DA0A34-7DFC-954D-9E1A-FB83606D59CD}" type="sibTrans" cxnId="{2280C000-8C2E-A24F-9F15-0F725E1D44BE}">
      <dgm:prSet/>
      <dgm:spPr/>
      <dgm:t>
        <a:bodyPr/>
        <a:lstStyle/>
        <a:p>
          <a:endParaRPr lang="en-US"/>
        </a:p>
      </dgm:t>
    </dgm:pt>
    <dgm:pt modelId="{63945851-CD9B-3645-8D22-538B16C70F62}">
      <dgm:prSet phldrT="[Text]"/>
      <dgm:spPr/>
      <dgm:t>
        <a:bodyPr/>
        <a:lstStyle/>
        <a:p>
          <a:r>
            <a:rPr lang="en-US" dirty="0" smtClean="0"/>
            <a:t>Alert Emails</a:t>
          </a:r>
          <a:endParaRPr lang="en-US" dirty="0"/>
        </a:p>
      </dgm:t>
    </dgm:pt>
    <dgm:pt modelId="{09B84DA1-269E-0846-AB24-BCAEF0A0F93A}" type="parTrans" cxnId="{DADA6D4F-3745-5942-A989-170FB0ADDB74}">
      <dgm:prSet/>
      <dgm:spPr/>
      <dgm:t>
        <a:bodyPr/>
        <a:lstStyle/>
        <a:p>
          <a:endParaRPr lang="en-US"/>
        </a:p>
      </dgm:t>
    </dgm:pt>
    <dgm:pt modelId="{01E81A17-E6F5-364F-B8F8-1286471AC9C8}" type="sibTrans" cxnId="{DADA6D4F-3745-5942-A989-170FB0ADDB74}">
      <dgm:prSet/>
      <dgm:spPr/>
      <dgm:t>
        <a:bodyPr/>
        <a:lstStyle/>
        <a:p>
          <a:endParaRPr lang="en-US"/>
        </a:p>
      </dgm:t>
    </dgm:pt>
    <dgm:pt modelId="{32AEF092-A299-DA4E-9633-3B9C10806B0D}">
      <dgm:prSet phldrT="[Text]"/>
      <dgm:spPr/>
      <dgm:t>
        <a:bodyPr/>
        <a:lstStyle/>
        <a:p>
          <a:r>
            <a:rPr lang="en-US" dirty="0" smtClean="0"/>
            <a:t>SNMP traps</a:t>
          </a:r>
          <a:endParaRPr lang="en-US" dirty="0"/>
        </a:p>
      </dgm:t>
    </dgm:pt>
    <dgm:pt modelId="{EE68C99A-A07F-FE47-B113-9E7E2512F063}" type="parTrans" cxnId="{DEDB9324-B081-E748-BA5B-EED7D5D435D2}">
      <dgm:prSet/>
      <dgm:spPr/>
      <dgm:t>
        <a:bodyPr/>
        <a:lstStyle/>
        <a:p>
          <a:endParaRPr lang="en-US"/>
        </a:p>
      </dgm:t>
    </dgm:pt>
    <dgm:pt modelId="{9868E107-2C8C-2F47-9D8C-C2223C7DF074}" type="sibTrans" cxnId="{DEDB9324-B081-E748-BA5B-EED7D5D435D2}">
      <dgm:prSet/>
      <dgm:spPr/>
      <dgm:t>
        <a:bodyPr/>
        <a:lstStyle/>
        <a:p>
          <a:endParaRPr lang="en-US"/>
        </a:p>
      </dgm:t>
    </dgm:pt>
    <dgm:pt modelId="{58A499D3-CBC2-6748-8772-B57C0C6F161D}">
      <dgm:prSet phldrT="[Text]"/>
      <dgm:spPr/>
      <dgm:t>
        <a:bodyPr/>
        <a:lstStyle/>
        <a:p>
          <a:r>
            <a:rPr lang="en-US" dirty="0" smtClean="0"/>
            <a:t>Quarantine</a:t>
          </a:r>
          <a:endParaRPr lang="en-US" dirty="0"/>
        </a:p>
      </dgm:t>
    </dgm:pt>
    <dgm:pt modelId="{66BA14DE-C0DA-804E-B26B-55DF982A58F2}" type="parTrans" cxnId="{D5AC3824-0851-5E41-9884-07C1C49208E4}">
      <dgm:prSet/>
      <dgm:spPr/>
      <dgm:t>
        <a:bodyPr/>
        <a:lstStyle/>
        <a:p>
          <a:endParaRPr lang="en-US"/>
        </a:p>
      </dgm:t>
    </dgm:pt>
    <dgm:pt modelId="{4BBB62A2-C141-9045-87AB-195197ED2D26}" type="sibTrans" cxnId="{D5AC3824-0851-5E41-9884-07C1C49208E4}">
      <dgm:prSet/>
      <dgm:spPr/>
      <dgm:t>
        <a:bodyPr/>
        <a:lstStyle/>
        <a:p>
          <a:endParaRPr lang="en-US"/>
        </a:p>
      </dgm:t>
    </dgm:pt>
    <dgm:pt modelId="{D75E1637-EFB5-6E4E-9E9D-FCA938D54242}">
      <dgm:prSet phldrT="[Text]"/>
      <dgm:spPr/>
      <dgm:t>
        <a:bodyPr/>
        <a:lstStyle/>
        <a:p>
          <a:r>
            <a:rPr lang="en-US" dirty="0" smtClean="0"/>
            <a:t>External Logging</a:t>
          </a:r>
          <a:endParaRPr lang="en-US" dirty="0"/>
        </a:p>
      </dgm:t>
    </dgm:pt>
    <dgm:pt modelId="{E90EB778-7F24-034B-854C-5FB2520D3206}" type="parTrans" cxnId="{7F6014E5-0949-974F-8874-9819AE696F18}">
      <dgm:prSet/>
      <dgm:spPr/>
      <dgm:t>
        <a:bodyPr/>
        <a:lstStyle/>
        <a:p>
          <a:endParaRPr lang="en-US"/>
        </a:p>
      </dgm:t>
    </dgm:pt>
    <dgm:pt modelId="{AC6D9E67-96A0-B94B-8322-889405198BB7}" type="sibTrans" cxnId="{7F6014E5-0949-974F-8874-9819AE696F18}">
      <dgm:prSet/>
      <dgm:spPr/>
      <dgm:t>
        <a:bodyPr/>
        <a:lstStyle/>
        <a:p>
          <a:endParaRPr lang="en-US"/>
        </a:p>
      </dgm:t>
    </dgm:pt>
    <dgm:pt modelId="{20767A3E-F8A1-7240-B626-37D8507E0288}">
      <dgm:prSet phldrT="[Text]"/>
      <dgm:spPr/>
      <dgm:t>
        <a:bodyPr/>
        <a:lstStyle/>
        <a:p>
          <a:r>
            <a:rPr lang="en-US" dirty="0" smtClean="0"/>
            <a:t>FortiGuard</a:t>
          </a:r>
          <a:endParaRPr lang="en-US" dirty="0"/>
        </a:p>
      </dgm:t>
    </dgm:pt>
    <dgm:pt modelId="{591A462F-5CC8-3241-8475-0079052B99E3}" type="parTrans" cxnId="{59628F5A-38E2-4245-8D48-74D80663D028}">
      <dgm:prSet/>
      <dgm:spPr/>
      <dgm:t>
        <a:bodyPr/>
        <a:lstStyle/>
        <a:p>
          <a:endParaRPr lang="en-US"/>
        </a:p>
      </dgm:t>
    </dgm:pt>
    <dgm:pt modelId="{B7C86881-C64D-8B47-A06D-A23076C86E9D}" type="sibTrans" cxnId="{59628F5A-38E2-4245-8D48-74D80663D028}">
      <dgm:prSet/>
      <dgm:spPr/>
      <dgm:t>
        <a:bodyPr/>
        <a:lstStyle/>
        <a:p>
          <a:endParaRPr lang="en-US"/>
        </a:p>
      </dgm:t>
    </dgm:pt>
    <dgm:pt modelId="{E5B4CB42-BD7F-EA43-87BB-083CF86BBBB2}" type="pres">
      <dgm:prSet presAssocID="{4F5B20D8-5CC9-ED45-B561-35A2AC6988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4AA2A9-03DF-974E-B1C5-BBA557953C44}" type="pres">
      <dgm:prSet presAssocID="{99930667-3431-8A43-988D-8E64F445C60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B97A87-6801-EB47-9D96-5B494261E3C6}" type="pres">
      <dgm:prSet presAssocID="{01DA0A34-7DFC-954D-9E1A-FB83606D59CD}" presName="sibTrans" presStyleCnt="0"/>
      <dgm:spPr/>
    </dgm:pt>
    <dgm:pt modelId="{37F0E956-C07F-3A4D-A615-0B63C782AD05}" type="pres">
      <dgm:prSet presAssocID="{D75E1637-EFB5-6E4E-9E9D-FCA938D5424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39E5D9-E8D2-2F49-8D16-65034CA3C5DB}" type="pres">
      <dgm:prSet presAssocID="{AC6D9E67-96A0-B94B-8322-889405198BB7}" presName="sibTrans" presStyleCnt="0"/>
      <dgm:spPr/>
    </dgm:pt>
    <dgm:pt modelId="{EF3BC8B1-EA0A-2643-B202-0E6893B1BE7B}" type="pres">
      <dgm:prSet presAssocID="{20767A3E-F8A1-7240-B626-37D8507E028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F3952-17F6-3B44-9781-93A7255F0BEB}" type="pres">
      <dgm:prSet presAssocID="{B7C86881-C64D-8B47-A06D-A23076C86E9D}" presName="sibTrans" presStyleCnt="0"/>
      <dgm:spPr/>
    </dgm:pt>
    <dgm:pt modelId="{13842BAA-15C8-3D46-AED3-7A9E919B7DFC}" type="pres">
      <dgm:prSet presAssocID="{63945851-CD9B-3645-8D22-538B16C70F6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8C638-799C-9C43-B858-8783B072E43D}" type="pres">
      <dgm:prSet presAssocID="{01E81A17-E6F5-364F-B8F8-1286471AC9C8}" presName="sibTrans" presStyleCnt="0"/>
      <dgm:spPr/>
    </dgm:pt>
    <dgm:pt modelId="{79CA3701-5F16-0849-9B56-511C826BE1B4}" type="pres">
      <dgm:prSet presAssocID="{32AEF092-A299-DA4E-9633-3B9C10806B0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0E322-E564-C34F-A81F-6AC4BC619C68}" type="pres">
      <dgm:prSet presAssocID="{9868E107-2C8C-2F47-9D8C-C2223C7DF074}" presName="sibTrans" presStyleCnt="0"/>
      <dgm:spPr/>
    </dgm:pt>
    <dgm:pt modelId="{896C2FE4-1307-624E-B7BF-84B650F0287B}" type="pres">
      <dgm:prSet presAssocID="{58A499D3-CBC2-6748-8772-B57C0C6F161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28F5A-38E2-4245-8D48-74D80663D028}" srcId="{4F5B20D8-5CC9-ED45-B561-35A2AC698839}" destId="{20767A3E-F8A1-7240-B626-37D8507E0288}" srcOrd="2" destOrd="0" parTransId="{591A462F-5CC8-3241-8475-0079052B99E3}" sibTransId="{B7C86881-C64D-8B47-A06D-A23076C86E9D}"/>
    <dgm:cxn modelId="{DEDB9324-B081-E748-BA5B-EED7D5D435D2}" srcId="{4F5B20D8-5CC9-ED45-B561-35A2AC698839}" destId="{32AEF092-A299-DA4E-9633-3B9C10806B0D}" srcOrd="4" destOrd="0" parTransId="{EE68C99A-A07F-FE47-B113-9E7E2512F063}" sibTransId="{9868E107-2C8C-2F47-9D8C-C2223C7DF074}"/>
    <dgm:cxn modelId="{7FF9EC19-2719-2144-A12F-7221BAB211CA}" type="presOf" srcId="{4F5B20D8-5CC9-ED45-B561-35A2AC698839}" destId="{E5B4CB42-BD7F-EA43-87BB-083CF86BBBB2}" srcOrd="0" destOrd="0" presId="urn:microsoft.com/office/officeart/2005/8/layout/default"/>
    <dgm:cxn modelId="{DADA6D4F-3745-5942-A989-170FB0ADDB74}" srcId="{4F5B20D8-5CC9-ED45-B561-35A2AC698839}" destId="{63945851-CD9B-3645-8D22-538B16C70F62}" srcOrd="3" destOrd="0" parTransId="{09B84DA1-269E-0846-AB24-BCAEF0A0F93A}" sibTransId="{01E81A17-E6F5-364F-B8F8-1286471AC9C8}"/>
    <dgm:cxn modelId="{D5AC3824-0851-5E41-9884-07C1C49208E4}" srcId="{4F5B20D8-5CC9-ED45-B561-35A2AC698839}" destId="{58A499D3-CBC2-6748-8772-B57C0C6F161D}" srcOrd="5" destOrd="0" parTransId="{66BA14DE-C0DA-804E-B26B-55DF982A58F2}" sibTransId="{4BBB62A2-C141-9045-87AB-195197ED2D26}"/>
    <dgm:cxn modelId="{2280C000-8C2E-A24F-9F15-0F725E1D44BE}" srcId="{4F5B20D8-5CC9-ED45-B561-35A2AC698839}" destId="{99930667-3431-8A43-988D-8E64F445C60A}" srcOrd="0" destOrd="0" parTransId="{74599638-589D-2A4B-8D09-8A593236CE8B}" sibTransId="{01DA0A34-7DFC-954D-9E1A-FB83606D59CD}"/>
    <dgm:cxn modelId="{7F6014E5-0949-974F-8874-9819AE696F18}" srcId="{4F5B20D8-5CC9-ED45-B561-35A2AC698839}" destId="{D75E1637-EFB5-6E4E-9E9D-FCA938D54242}" srcOrd="1" destOrd="0" parTransId="{E90EB778-7F24-034B-854C-5FB2520D3206}" sibTransId="{AC6D9E67-96A0-B94B-8322-889405198BB7}"/>
    <dgm:cxn modelId="{4B8BA617-2F03-BE41-8708-D9EA6AEE81EF}" type="presOf" srcId="{63945851-CD9B-3645-8D22-538B16C70F62}" destId="{13842BAA-15C8-3D46-AED3-7A9E919B7DFC}" srcOrd="0" destOrd="0" presId="urn:microsoft.com/office/officeart/2005/8/layout/default"/>
    <dgm:cxn modelId="{91D9D9CA-4AF9-514F-B057-F652F9787BE6}" type="presOf" srcId="{58A499D3-CBC2-6748-8772-B57C0C6F161D}" destId="{896C2FE4-1307-624E-B7BF-84B650F0287B}" srcOrd="0" destOrd="0" presId="urn:microsoft.com/office/officeart/2005/8/layout/default"/>
    <dgm:cxn modelId="{5B4B87D9-F287-9548-9275-A855E96A6032}" type="presOf" srcId="{D75E1637-EFB5-6E4E-9E9D-FCA938D54242}" destId="{37F0E956-C07F-3A4D-A615-0B63C782AD05}" srcOrd="0" destOrd="0" presId="urn:microsoft.com/office/officeart/2005/8/layout/default"/>
    <dgm:cxn modelId="{181EA054-8F49-684A-96DF-C1DE6294249D}" type="presOf" srcId="{99930667-3431-8A43-988D-8E64F445C60A}" destId="{D74AA2A9-03DF-974E-B1C5-BBA557953C44}" srcOrd="0" destOrd="0" presId="urn:microsoft.com/office/officeart/2005/8/layout/default"/>
    <dgm:cxn modelId="{A32A5489-002D-C948-B04E-C27FC64311DF}" type="presOf" srcId="{20767A3E-F8A1-7240-B626-37D8507E0288}" destId="{EF3BC8B1-EA0A-2643-B202-0E6893B1BE7B}" srcOrd="0" destOrd="0" presId="urn:microsoft.com/office/officeart/2005/8/layout/default"/>
    <dgm:cxn modelId="{29406234-B88B-0A4C-90D5-53649D41E21C}" type="presOf" srcId="{32AEF092-A299-DA4E-9633-3B9C10806B0D}" destId="{79CA3701-5F16-0849-9B56-511C826BE1B4}" srcOrd="0" destOrd="0" presId="urn:microsoft.com/office/officeart/2005/8/layout/default"/>
    <dgm:cxn modelId="{7295C0BA-0F20-164A-ADE1-73104AF0E6C7}" type="presParOf" srcId="{E5B4CB42-BD7F-EA43-87BB-083CF86BBBB2}" destId="{D74AA2A9-03DF-974E-B1C5-BBA557953C44}" srcOrd="0" destOrd="0" presId="urn:microsoft.com/office/officeart/2005/8/layout/default"/>
    <dgm:cxn modelId="{29D0920E-3B57-C245-9DB4-C1702B7FB0A1}" type="presParOf" srcId="{E5B4CB42-BD7F-EA43-87BB-083CF86BBBB2}" destId="{7AB97A87-6801-EB47-9D96-5B494261E3C6}" srcOrd="1" destOrd="0" presId="urn:microsoft.com/office/officeart/2005/8/layout/default"/>
    <dgm:cxn modelId="{DF7DC368-8751-8B47-974A-1E640AE279AA}" type="presParOf" srcId="{E5B4CB42-BD7F-EA43-87BB-083CF86BBBB2}" destId="{37F0E956-C07F-3A4D-A615-0B63C782AD05}" srcOrd="2" destOrd="0" presId="urn:microsoft.com/office/officeart/2005/8/layout/default"/>
    <dgm:cxn modelId="{40597A80-B025-0E4B-8240-65A8CE877A14}" type="presParOf" srcId="{E5B4CB42-BD7F-EA43-87BB-083CF86BBBB2}" destId="{D439E5D9-E8D2-2F49-8D16-65034CA3C5DB}" srcOrd="3" destOrd="0" presId="urn:microsoft.com/office/officeart/2005/8/layout/default"/>
    <dgm:cxn modelId="{468D280B-233D-6743-8BE9-99CCA88254B6}" type="presParOf" srcId="{E5B4CB42-BD7F-EA43-87BB-083CF86BBBB2}" destId="{EF3BC8B1-EA0A-2643-B202-0E6893B1BE7B}" srcOrd="4" destOrd="0" presId="urn:microsoft.com/office/officeart/2005/8/layout/default"/>
    <dgm:cxn modelId="{E7643DBE-1C76-5441-A541-6076802B1B98}" type="presParOf" srcId="{E5B4CB42-BD7F-EA43-87BB-083CF86BBBB2}" destId="{E00F3952-17F6-3B44-9781-93A7255F0BEB}" srcOrd="5" destOrd="0" presId="urn:microsoft.com/office/officeart/2005/8/layout/default"/>
    <dgm:cxn modelId="{5BF4F5AC-10F5-DA49-95D3-B8B1F461C46C}" type="presParOf" srcId="{E5B4CB42-BD7F-EA43-87BB-083CF86BBBB2}" destId="{13842BAA-15C8-3D46-AED3-7A9E919B7DFC}" srcOrd="6" destOrd="0" presId="urn:microsoft.com/office/officeart/2005/8/layout/default"/>
    <dgm:cxn modelId="{630408E8-162E-954C-BB3D-99D8BFADDED7}" type="presParOf" srcId="{E5B4CB42-BD7F-EA43-87BB-083CF86BBBB2}" destId="{69A8C638-799C-9C43-B858-8783B072E43D}" srcOrd="7" destOrd="0" presId="urn:microsoft.com/office/officeart/2005/8/layout/default"/>
    <dgm:cxn modelId="{ADDA63FF-4D90-3B4B-80FF-BA7C3EFA9374}" type="presParOf" srcId="{E5B4CB42-BD7F-EA43-87BB-083CF86BBBB2}" destId="{79CA3701-5F16-0849-9B56-511C826BE1B4}" srcOrd="8" destOrd="0" presId="urn:microsoft.com/office/officeart/2005/8/layout/default"/>
    <dgm:cxn modelId="{3D2D55F6-C91E-5840-B7CF-42968B8F66A9}" type="presParOf" srcId="{E5B4CB42-BD7F-EA43-87BB-083CF86BBBB2}" destId="{FD70E322-E564-C34F-A81F-6AC4BC619C68}" srcOrd="9" destOrd="0" presId="urn:microsoft.com/office/officeart/2005/8/layout/default"/>
    <dgm:cxn modelId="{DDBA2F10-5BF3-514E-902C-AAB24E5C4AC1}" type="presParOf" srcId="{E5B4CB42-BD7F-EA43-87BB-083CF86BBBB2}" destId="{896C2FE4-1307-624E-B7BF-84B650F0287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B4102-8A04-0240-8B2D-377F0B823C5F}">
      <dsp:nvSpPr>
        <dsp:cNvPr id="0" name=""/>
        <dsp:cNvSpPr/>
      </dsp:nvSpPr>
      <dsp:spPr>
        <a:xfrm>
          <a:off x="2995015" y="1556479"/>
          <a:ext cx="1854392" cy="185439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0" cap="flat" cmpd="sng" algn="ctr">
          <a:solidFill>
            <a:schemeClr val="accent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266584" y="1828048"/>
        <a:ext cx="1311254" cy="1311254"/>
      </dsp:txXfrm>
    </dsp:sp>
    <dsp:sp modelId="{B03939EE-2AC9-CD4E-8914-FCB9E618014C}">
      <dsp:nvSpPr>
        <dsp:cNvPr id="0" name=""/>
        <dsp:cNvSpPr/>
      </dsp:nvSpPr>
      <dsp:spPr>
        <a:xfrm rot="9548798">
          <a:off x="1337477" y="3018966"/>
          <a:ext cx="1865953" cy="528501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ADF3439-1111-8A47-A75A-64BD1B85130F}">
      <dsp:nvSpPr>
        <dsp:cNvPr id="0" name=""/>
        <dsp:cNvSpPr/>
      </dsp:nvSpPr>
      <dsp:spPr>
        <a:xfrm>
          <a:off x="0" y="3196164"/>
          <a:ext cx="2421084" cy="640938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        Wireless Access</a:t>
          </a:r>
          <a:endParaRPr lang="en-US" sz="1800" kern="1200" dirty="0"/>
        </a:p>
      </dsp:txBody>
      <dsp:txXfrm>
        <a:off x="18772" y="3214936"/>
        <a:ext cx="2383540" cy="603394"/>
      </dsp:txXfrm>
    </dsp:sp>
    <dsp:sp modelId="{B3059D21-3683-4E4F-BA25-F69F09265105}">
      <dsp:nvSpPr>
        <dsp:cNvPr id="0" name=""/>
        <dsp:cNvSpPr/>
      </dsp:nvSpPr>
      <dsp:spPr>
        <a:xfrm rot="10808866">
          <a:off x="1309214" y="2211641"/>
          <a:ext cx="1711790" cy="528501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6006CCF-E6DB-3C46-9765-C040E28C9B5D}">
      <dsp:nvSpPr>
        <dsp:cNvPr id="0" name=""/>
        <dsp:cNvSpPr/>
      </dsp:nvSpPr>
      <dsp:spPr>
        <a:xfrm>
          <a:off x="0" y="2156143"/>
          <a:ext cx="2367212" cy="640938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        Wired Access</a:t>
          </a:r>
          <a:endParaRPr lang="en-US" sz="1800" kern="1200" dirty="0"/>
        </a:p>
      </dsp:txBody>
      <dsp:txXfrm>
        <a:off x="18772" y="2174915"/>
        <a:ext cx="2329668" cy="603394"/>
      </dsp:txXfrm>
    </dsp:sp>
    <dsp:sp modelId="{A8221ACE-8C38-8148-A9DA-E7A3E61F8EB7}">
      <dsp:nvSpPr>
        <dsp:cNvPr id="0" name=""/>
        <dsp:cNvSpPr/>
      </dsp:nvSpPr>
      <dsp:spPr>
        <a:xfrm rot="11991113">
          <a:off x="1402064" y="1377204"/>
          <a:ext cx="1781254" cy="528501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A2F3A51-BA30-044A-BD9F-871260EFDF81}">
      <dsp:nvSpPr>
        <dsp:cNvPr id="0" name=""/>
        <dsp:cNvSpPr/>
      </dsp:nvSpPr>
      <dsp:spPr>
        <a:xfrm>
          <a:off x="0" y="1208239"/>
          <a:ext cx="2554407" cy="640938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        Remote Access</a:t>
          </a:r>
          <a:endParaRPr lang="en-US" sz="1800" kern="1200" dirty="0"/>
        </a:p>
      </dsp:txBody>
      <dsp:txXfrm>
        <a:off x="18772" y="1227011"/>
        <a:ext cx="2516863" cy="6033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344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QoS</a:t>
            </a:r>
            <a:r>
              <a:rPr lang="en-US" dirty="0" smtClean="0"/>
              <a:t> = Quality of Service. This is a general term of classifying / prioritizing traffic in the network (for example, prioritize VoIP over FTP traffic)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ToS</a:t>
            </a:r>
            <a:r>
              <a:rPr lang="en-US" dirty="0" smtClean="0"/>
              <a:t> = Type of Service. This is a byte in the IPv4 header which is used for Precedence, or in other words categorizing traffic classes (</a:t>
            </a:r>
            <a:r>
              <a:rPr lang="en-US" dirty="0" err="1" smtClean="0"/>
              <a:t>eg</a:t>
            </a:r>
            <a:r>
              <a:rPr lang="en-US" dirty="0" smtClean="0"/>
              <a:t>. precedence 0 = routine traffic, 5 = critical). In the more modern form, the </a:t>
            </a:r>
            <a:r>
              <a:rPr lang="en-US" dirty="0" err="1" smtClean="0"/>
              <a:t>ToS</a:t>
            </a:r>
            <a:r>
              <a:rPr lang="en-US" dirty="0" smtClean="0"/>
              <a:t> is used for DSCP. This is one of the tools available for </a:t>
            </a:r>
            <a:r>
              <a:rPr lang="en-US" dirty="0" err="1" smtClean="0"/>
              <a:t>QoS</a:t>
            </a:r>
            <a:r>
              <a:rPr lang="en-US" dirty="0" smtClean="0"/>
              <a:t> implementation.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CoS</a:t>
            </a:r>
            <a:r>
              <a:rPr lang="en-US" dirty="0" smtClean="0"/>
              <a:t> = Class of Service. This is a field in the </a:t>
            </a:r>
            <a:r>
              <a:rPr lang="en-US" dirty="0" err="1" smtClean="0"/>
              <a:t>ethernet</a:t>
            </a:r>
            <a:r>
              <a:rPr lang="en-US" dirty="0" smtClean="0"/>
              <a:t> header, also for categorizing traffic (0-7), however this works at layer 2</a:t>
            </a: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754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055F1-A727-43A4-9696-5F9B7A82748A}" type="slidenum">
              <a:rPr lang="en-US" smtClean="0"/>
              <a:t>176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806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9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Calibri" charset="0"/>
              </a:rPr>
              <a:t>Pricing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FortiGuard Services simple licensing and pricing model maintained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FortiGate more performance, more features, same aggressive pricing</a:t>
            </a:r>
          </a:p>
          <a:p>
            <a:endParaRPr lang="en-US" dirty="0">
              <a:latin typeface="Calibri" charset="0"/>
            </a:endParaRPr>
          </a:p>
          <a:p>
            <a:r>
              <a:rPr lang="en-US" dirty="0">
                <a:latin typeface="Calibri" charset="0"/>
              </a:rPr>
              <a:t>No complex feature enablement</a:t>
            </a:r>
          </a:p>
          <a:p>
            <a:r>
              <a:rPr lang="en-US" dirty="0">
                <a:latin typeface="Calibri" charset="0"/>
              </a:rPr>
              <a:t>No per user calculations</a:t>
            </a:r>
          </a:p>
          <a:p>
            <a:r>
              <a:rPr lang="en-US" dirty="0">
                <a:latin typeface="Calibri" charset="0"/>
              </a:rPr>
              <a:t>No surprises</a:t>
            </a:r>
          </a:p>
          <a:p>
            <a:endParaRPr lang="en-US" dirty="0">
              <a:latin typeface="Calibri" charset="0"/>
            </a:endParaRPr>
          </a:p>
          <a:p>
            <a:r>
              <a:rPr lang="en-US" dirty="0">
                <a:latin typeface="Calibri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15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36064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08583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5449" y="6542689"/>
            <a:ext cx="2408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© Copyright Fortinet</a:t>
            </a:r>
            <a:r>
              <a:rPr lang="en-US" sz="800" baseline="0" dirty="0" smtClean="0"/>
              <a:t> Inc. All rights reserved.</a:t>
            </a:r>
            <a:r>
              <a:rPr lang="en-US" sz="800" dirty="0" smtClean="0"/>
              <a:t>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427331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22748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26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288" y="3240395"/>
            <a:ext cx="3382884" cy="38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938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17257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2768"/>
            <a:ext cx="8128610" cy="45233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31379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41" y="1621627"/>
            <a:ext cx="7772400" cy="1202499"/>
          </a:xfrm>
        </p:spPr>
        <p:txBody>
          <a:bodyPr anchor="b" anchorCtr="0"/>
          <a:lstStyle>
            <a:lvl1pPr algn="l">
              <a:defRPr sz="3200" b="0" cap="none">
                <a:solidFill>
                  <a:srgbClr val="DC291E"/>
                </a:soli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4641" y="2884363"/>
            <a:ext cx="7772400" cy="786204"/>
          </a:xfrm>
        </p:spPr>
        <p:txBody>
          <a:bodyPr anchor="t" anchorCtr="0"/>
          <a:lstStyle>
            <a:lvl1pPr marL="0" indent="0" algn="l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3155877323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4006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07315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4892"/>
            <a:ext cx="4040188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65130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04892"/>
            <a:ext cx="4041775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82684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2768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42530"/>
            <a:ext cx="4040188" cy="3883633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2768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42530"/>
            <a:ext cx="4041775" cy="38836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35898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447571"/>
      </p:ext>
    </p:extLst>
  </p:cSld>
  <p:clrMapOvr>
    <a:masterClrMapping/>
  </p:clrMapOvr>
  <p:transition xmlns:p14="http://schemas.microsoft.com/office/powerpoint/2010/main" spd="slow">
    <p:wipe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8585810" y="6526698"/>
            <a:ext cx="32573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 anchorCtr="0">
            <a:spAutoFit/>
          </a:bodyPr>
          <a:lstStyle/>
          <a:p>
            <a:pPr algn="r"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504"/>
            <a:ext cx="7893698" cy="8642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8128610" cy="486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1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78" r:id="rId2"/>
    <p:sldLayoutId id="2147484279" r:id="rId3"/>
    <p:sldLayoutId id="2147484280" r:id="rId4"/>
    <p:sldLayoutId id="2147484281" r:id="rId5"/>
    <p:sldLayoutId id="2147484282" r:id="rId6"/>
    <p:sldLayoutId id="2147484283" r:id="rId7"/>
    <p:sldLayoutId id="2147484284" r:id="rId8"/>
    <p:sldLayoutId id="2147484285" r:id="rId9"/>
    <p:sldLayoutId id="2147484286" r:id="rId10"/>
    <p:sldLayoutId id="2147484287" r:id="rId11"/>
    <p:sldLayoutId id="2147484288" r:id="rId12"/>
    <p:sldLayoutId id="2147484289" r:id="rId13"/>
    <p:sldLayoutId id="2147484290" r:id="rId14"/>
    <p:sldLayoutId id="2147484291" r:id="rId15"/>
  </p:sldLayoutIdLst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4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863" indent="-169863" algn="l" defTabSz="914400" rtl="0" eaLnBrk="1" latinLnBrk="0" hangingPunct="1">
        <a:lnSpc>
          <a:spcPct val="100000"/>
        </a:lnSpc>
        <a:spcBef>
          <a:spcPts val="900"/>
        </a:spcBef>
        <a:buClr>
          <a:srgbClr val="FF0000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084263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9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4" Type="http://schemas.openxmlformats.org/officeDocument/2006/relationships/image" Target="../media/image2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7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2.png"/><Relationship Id="rId3" Type="http://schemas.openxmlformats.org/officeDocument/2006/relationships/chart" Target="../charts/char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9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1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2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Relationship Id="rId3" Type="http://schemas.openxmlformats.org/officeDocument/2006/relationships/image" Target="../media/image235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Relationship Id="rId3" Type="http://schemas.openxmlformats.org/officeDocument/2006/relationships/image" Target="../media/image2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Relationship Id="rId3" Type="http://schemas.openxmlformats.org/officeDocument/2006/relationships/image" Target="../media/image237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8.png"/><Relationship Id="rId3" Type="http://schemas.openxmlformats.org/officeDocument/2006/relationships/image" Target="../media/image233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Relationship Id="rId3" Type="http://schemas.openxmlformats.org/officeDocument/2006/relationships/image" Target="../media/image239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Relationship Id="rId3" Type="http://schemas.openxmlformats.org/officeDocument/2006/relationships/image" Target="../media/image240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3.png"/><Relationship Id="rId3" Type="http://schemas.openxmlformats.org/officeDocument/2006/relationships/image" Target="../media/image241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4" Type="http://schemas.openxmlformats.org/officeDocument/2006/relationships/image" Target="../media/image244.png"/><Relationship Id="rId5" Type="http://schemas.openxmlformats.org/officeDocument/2006/relationships/image" Target="../media/image245.png"/><Relationship Id="rId6" Type="http://schemas.openxmlformats.org/officeDocument/2006/relationships/image" Target="../media/image246.png"/><Relationship Id="rId7" Type="http://schemas.openxmlformats.org/officeDocument/2006/relationships/slide" Target="slide2.xml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Relationship Id="rId3" Type="http://schemas.openxmlformats.org/officeDocument/2006/relationships/image" Target="../media/image247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Relationship Id="rId3" Type="http://schemas.openxmlformats.org/officeDocument/2006/relationships/image" Target="../media/image24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4.png"/><Relationship Id="rId6" Type="http://schemas.openxmlformats.org/officeDocument/2006/relationships/image" Target="../media/image248.png"/><Relationship Id="rId7" Type="http://schemas.openxmlformats.org/officeDocument/2006/relationships/image" Target="../media/image249.png"/><Relationship Id="rId8" Type="http://schemas.openxmlformats.org/officeDocument/2006/relationships/image" Target="../media/image250.png"/><Relationship Id="rId9" Type="http://schemas.openxmlformats.org/officeDocument/2006/relationships/image" Target="../media/image251.png"/><Relationship Id="rId10" Type="http://schemas.openxmlformats.org/officeDocument/2006/relationships/image" Target="../media/image25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4" Type="http://schemas.openxmlformats.org/officeDocument/2006/relationships/image" Target="../media/image254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4" Type="http://schemas.openxmlformats.org/officeDocument/2006/relationships/image" Target="../media/image256.jpe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4" Type="http://schemas.openxmlformats.org/officeDocument/2006/relationships/image" Target="../media/image258.png"/><Relationship Id="rId5" Type="http://schemas.openxmlformats.org/officeDocument/2006/relationships/image" Target="../media/image25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0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0.png"/><Relationship Id="rId3" Type="http://schemas.openxmlformats.org/officeDocument/2006/relationships/image" Target="../media/image262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0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4" Type="http://schemas.openxmlformats.org/officeDocument/2006/relationships/image" Target="../media/image26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68.png"/><Relationship Id="rId5" Type="http://schemas.openxmlformats.org/officeDocument/2006/relationships/image" Target="../media/image269.png"/><Relationship Id="rId6" Type="http://schemas.openxmlformats.org/officeDocument/2006/relationships/image" Target="../media/image79.png"/><Relationship Id="rId7" Type="http://schemas.openxmlformats.org/officeDocument/2006/relationships/image" Target="../media/image270.png"/><Relationship Id="rId8" Type="http://schemas.openxmlformats.org/officeDocument/2006/relationships/image" Target="../media/image271.png"/><Relationship Id="rId9" Type="http://schemas.openxmlformats.org/officeDocument/2006/relationships/image" Target="../media/image27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Relationship Id="rId3" Type="http://schemas.openxmlformats.org/officeDocument/2006/relationships/image" Target="../media/image273.jp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Relationship Id="rId3" Type="http://schemas.openxmlformats.org/officeDocument/2006/relationships/image" Target="../media/image274.jp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Relationship Id="rId3" Type="http://schemas.openxmlformats.org/officeDocument/2006/relationships/image" Target="../media/image27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4" Type="http://schemas.openxmlformats.org/officeDocument/2006/relationships/image" Target="../media/image277.png"/><Relationship Id="rId5" Type="http://schemas.openxmlformats.org/officeDocument/2006/relationships/image" Target="../media/image27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3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9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4" Type="http://schemas.openxmlformats.org/officeDocument/2006/relationships/image" Target="../media/image28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9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9.png"/><Relationship Id="rId3" Type="http://schemas.openxmlformats.org/officeDocument/2006/relationships/image" Target="../media/image283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24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/Relationships>
</file>

<file path=ppt/slides/_rels/slide1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1.png"/><Relationship Id="rId12" Type="http://schemas.openxmlformats.org/officeDocument/2006/relationships/image" Target="../media/image292.png"/><Relationship Id="rId13" Type="http://schemas.openxmlformats.org/officeDocument/2006/relationships/image" Target="../media/image293.png"/><Relationship Id="rId14" Type="http://schemas.microsoft.com/office/2007/relationships/hdphoto" Target="../media/hdphoto3.wdp"/><Relationship Id="rId15" Type="http://schemas.openxmlformats.org/officeDocument/2006/relationships/image" Target="../media/image294.png"/><Relationship Id="rId16" Type="http://schemas.openxmlformats.org/officeDocument/2006/relationships/image" Target="../media/image295.png"/><Relationship Id="rId17" Type="http://schemas.openxmlformats.org/officeDocument/2006/relationships/image" Target="../media/image28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8.png"/><Relationship Id="rId3" Type="http://schemas.microsoft.com/office/2007/relationships/hdphoto" Target="../media/hdphoto2.wdp"/><Relationship Id="rId4" Type="http://schemas.openxmlformats.org/officeDocument/2006/relationships/diagramData" Target="../diagrams/data3.xml"/><Relationship Id="rId5" Type="http://schemas.openxmlformats.org/officeDocument/2006/relationships/diagramLayout" Target="../diagrams/layout3.xml"/><Relationship Id="rId6" Type="http://schemas.openxmlformats.org/officeDocument/2006/relationships/diagramQuickStyle" Target="../diagrams/quickStyle3.xml"/><Relationship Id="rId7" Type="http://schemas.openxmlformats.org/officeDocument/2006/relationships/diagramColors" Target="../diagrams/colors3.xml"/><Relationship Id="rId8" Type="http://schemas.microsoft.com/office/2007/relationships/diagramDrawing" Target="../diagrams/drawing3.xml"/><Relationship Id="rId9" Type="http://schemas.openxmlformats.org/officeDocument/2006/relationships/image" Target="../media/image289.png"/><Relationship Id="rId10" Type="http://schemas.openxmlformats.org/officeDocument/2006/relationships/image" Target="../media/image290.png"/></Relationships>
</file>

<file path=ppt/slides/_rels/slide14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4.jpeg"/><Relationship Id="rId12" Type="http://schemas.openxmlformats.org/officeDocument/2006/relationships/image" Target="../media/image30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296.png"/><Relationship Id="rId4" Type="http://schemas.openxmlformats.org/officeDocument/2006/relationships/image" Target="../media/image297.png"/><Relationship Id="rId5" Type="http://schemas.openxmlformats.org/officeDocument/2006/relationships/image" Target="../media/image298.png"/><Relationship Id="rId6" Type="http://schemas.openxmlformats.org/officeDocument/2006/relationships/image" Target="../media/image299.png"/><Relationship Id="rId7" Type="http://schemas.openxmlformats.org/officeDocument/2006/relationships/image" Target="../media/image300.png"/><Relationship Id="rId8" Type="http://schemas.openxmlformats.org/officeDocument/2006/relationships/image" Target="../media/image301.png"/><Relationship Id="rId9" Type="http://schemas.openxmlformats.org/officeDocument/2006/relationships/image" Target="../media/image302.png"/><Relationship Id="rId10" Type="http://schemas.openxmlformats.org/officeDocument/2006/relationships/image" Target="../media/image303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png"/><Relationship Id="rId4" Type="http://schemas.openxmlformats.org/officeDocument/2006/relationships/image" Target="../media/image308.png"/><Relationship Id="rId5" Type="http://schemas.openxmlformats.org/officeDocument/2006/relationships/image" Target="../media/image28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06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309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4" Type="http://schemas.openxmlformats.org/officeDocument/2006/relationships/image" Target="../media/image311.png"/><Relationship Id="rId5" Type="http://schemas.openxmlformats.org/officeDocument/2006/relationships/image" Target="../media/image3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313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314.pn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315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4" Type="http://schemas.openxmlformats.org/officeDocument/2006/relationships/image" Target="../media/image31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25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318.png"/></Relationships>
</file>

<file path=ppt/slides/_rels/slide1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7.png"/><Relationship Id="rId12" Type="http://schemas.openxmlformats.org/officeDocument/2006/relationships/image" Target="../media/image328.png"/><Relationship Id="rId13" Type="http://schemas.microsoft.com/office/2007/relationships/hdphoto" Target="../media/hdphoto4.wdp"/><Relationship Id="rId14" Type="http://schemas.openxmlformats.org/officeDocument/2006/relationships/image" Target="../media/image329.png"/><Relationship Id="rId15" Type="http://schemas.openxmlformats.org/officeDocument/2006/relationships/image" Target="../media/image330.png"/><Relationship Id="rId16" Type="http://schemas.openxmlformats.org/officeDocument/2006/relationships/image" Target="../media/image331.png"/><Relationship Id="rId17" Type="http://schemas.openxmlformats.org/officeDocument/2006/relationships/image" Target="../media/image332.png"/><Relationship Id="rId18" Type="http://schemas.openxmlformats.org/officeDocument/2006/relationships/image" Target="../media/image33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6.png"/><Relationship Id="rId3" Type="http://schemas.openxmlformats.org/officeDocument/2006/relationships/image" Target="../media/image319.png"/><Relationship Id="rId4" Type="http://schemas.openxmlformats.org/officeDocument/2006/relationships/image" Target="../media/image320.png"/><Relationship Id="rId5" Type="http://schemas.openxmlformats.org/officeDocument/2006/relationships/image" Target="../media/image321.png"/><Relationship Id="rId6" Type="http://schemas.openxmlformats.org/officeDocument/2006/relationships/image" Target="../media/image322.png"/><Relationship Id="rId7" Type="http://schemas.openxmlformats.org/officeDocument/2006/relationships/image" Target="../media/image323.png"/><Relationship Id="rId8" Type="http://schemas.openxmlformats.org/officeDocument/2006/relationships/image" Target="../media/image324.png"/><Relationship Id="rId9" Type="http://schemas.openxmlformats.org/officeDocument/2006/relationships/image" Target="../media/image325.png"/><Relationship Id="rId10" Type="http://schemas.openxmlformats.org/officeDocument/2006/relationships/image" Target="../media/image326.png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34.png"/><Relationship Id="rId3" Type="http://schemas.openxmlformats.org/officeDocument/2006/relationships/image" Target="../media/image286.png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35.jpeg"/><Relationship Id="rId3" Type="http://schemas.openxmlformats.org/officeDocument/2006/relationships/image" Target="../media/image286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4" Type="http://schemas.openxmlformats.org/officeDocument/2006/relationships/image" Target="../media/image337.png"/><Relationship Id="rId5" Type="http://schemas.openxmlformats.org/officeDocument/2006/relationships/image" Target="../media/image338.png"/><Relationship Id="rId6" Type="http://schemas.openxmlformats.org/officeDocument/2006/relationships/slide" Target="slide2.xml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4" Type="http://schemas.openxmlformats.org/officeDocument/2006/relationships/image" Target="../media/image33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4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4" Type="http://schemas.openxmlformats.org/officeDocument/2006/relationships/image" Target="../media/image33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4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1.png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2.pn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3.png"/><Relationship Id="rId3" Type="http://schemas.openxmlformats.org/officeDocument/2006/relationships/image" Target="../media/image3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26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4.pn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4.png"/><Relationship Id="rId3" Type="http://schemas.openxmlformats.org/officeDocument/2006/relationships/image" Target="../media/image346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4" Type="http://schemas.openxmlformats.org/officeDocument/2006/relationships/image" Target="../media/image349.png"/><Relationship Id="rId5" Type="http://schemas.openxmlformats.org/officeDocument/2006/relationships/slide" Target="slide2.xml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7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347.png"/><Relationship Id="rId5" Type="http://schemas.openxmlformats.org/officeDocument/2006/relationships/image" Target="../media/image350.png"/><Relationship Id="rId6" Type="http://schemas.openxmlformats.org/officeDocument/2006/relationships/image" Target="../media/image13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8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57.png"/><Relationship Id="rId5" Type="http://schemas.openxmlformats.org/officeDocument/2006/relationships/image" Target="../media/image52.png"/><Relationship Id="rId6" Type="http://schemas.openxmlformats.org/officeDocument/2006/relationships/image" Target="../media/image347.png"/><Relationship Id="rId7" Type="http://schemas.openxmlformats.org/officeDocument/2006/relationships/image" Target="../media/image35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6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4" Type="http://schemas.openxmlformats.org/officeDocument/2006/relationships/image" Target="../media/image35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3.png"/></Relationships>
</file>

<file path=ppt/slides/_rels/slide16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4.png"/><Relationship Id="rId12" Type="http://schemas.openxmlformats.org/officeDocument/2006/relationships/image" Target="../media/image365.png"/><Relationship Id="rId13" Type="http://schemas.openxmlformats.org/officeDocument/2006/relationships/image" Target="../media/image366.png"/><Relationship Id="rId14" Type="http://schemas.openxmlformats.org/officeDocument/2006/relationships/image" Target="../media/image367.png"/><Relationship Id="rId15" Type="http://schemas.openxmlformats.org/officeDocument/2006/relationships/image" Target="../media/image368.png"/><Relationship Id="rId16" Type="http://schemas.openxmlformats.org/officeDocument/2006/relationships/image" Target="../media/image369.png"/><Relationship Id="rId17" Type="http://schemas.openxmlformats.org/officeDocument/2006/relationships/image" Target="../media/image370.png"/><Relationship Id="rId18" Type="http://schemas.openxmlformats.org/officeDocument/2006/relationships/image" Target="../media/image371.png"/><Relationship Id="rId19" Type="http://schemas.openxmlformats.org/officeDocument/2006/relationships/image" Target="../media/image35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5.png"/><Relationship Id="rId3" Type="http://schemas.openxmlformats.org/officeDocument/2006/relationships/image" Target="../media/image356.png"/><Relationship Id="rId4" Type="http://schemas.openxmlformats.org/officeDocument/2006/relationships/image" Target="../media/image357.png"/><Relationship Id="rId5" Type="http://schemas.openxmlformats.org/officeDocument/2006/relationships/image" Target="../media/image358.png"/><Relationship Id="rId6" Type="http://schemas.openxmlformats.org/officeDocument/2006/relationships/image" Target="../media/image359.png"/><Relationship Id="rId7" Type="http://schemas.openxmlformats.org/officeDocument/2006/relationships/image" Target="../media/image360.png"/><Relationship Id="rId8" Type="http://schemas.openxmlformats.org/officeDocument/2006/relationships/image" Target="../media/image361.png"/><Relationship Id="rId9" Type="http://schemas.openxmlformats.org/officeDocument/2006/relationships/image" Target="../media/image362.png"/><Relationship Id="rId10" Type="http://schemas.openxmlformats.org/officeDocument/2006/relationships/image" Target="../media/image363.png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2.jpeg"/><Relationship Id="rId3" Type="http://schemas.openxmlformats.org/officeDocument/2006/relationships/image" Target="../media/image354.png"/></Relationships>
</file>

<file path=ppt/slides/_rels/slide16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1.png"/><Relationship Id="rId12" Type="http://schemas.openxmlformats.org/officeDocument/2006/relationships/image" Target="../media/image362.png"/><Relationship Id="rId13" Type="http://schemas.openxmlformats.org/officeDocument/2006/relationships/image" Target="../media/image363.png"/><Relationship Id="rId14" Type="http://schemas.openxmlformats.org/officeDocument/2006/relationships/image" Target="../media/image364.png"/><Relationship Id="rId15" Type="http://schemas.openxmlformats.org/officeDocument/2006/relationships/image" Target="../media/image365.png"/><Relationship Id="rId16" Type="http://schemas.openxmlformats.org/officeDocument/2006/relationships/image" Target="../media/image366.png"/><Relationship Id="rId17" Type="http://schemas.openxmlformats.org/officeDocument/2006/relationships/image" Target="../media/image367.png"/><Relationship Id="rId18" Type="http://schemas.openxmlformats.org/officeDocument/2006/relationships/image" Target="../media/image368.png"/><Relationship Id="rId19" Type="http://schemas.openxmlformats.org/officeDocument/2006/relationships/image" Target="../media/image354.png"/><Relationship Id="rId1" Type="http://schemas.openxmlformats.org/officeDocument/2006/relationships/slideLayout" Target="../slideLayouts/slideLayout13.xml"/><Relationship Id="rId2" Type="http://schemas.openxmlformats.org/officeDocument/2006/relationships/diagramData" Target="../diagrams/data4.xml"/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image" Target="../media/image357.png"/><Relationship Id="rId8" Type="http://schemas.openxmlformats.org/officeDocument/2006/relationships/image" Target="../media/image358.png"/><Relationship Id="rId9" Type="http://schemas.openxmlformats.org/officeDocument/2006/relationships/image" Target="../media/image359.png"/><Relationship Id="rId10" Type="http://schemas.openxmlformats.org/officeDocument/2006/relationships/image" Target="../media/image3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3.png"/><Relationship Id="rId3" Type="http://schemas.openxmlformats.org/officeDocument/2006/relationships/image" Target="../media/image354.png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4.png"/><Relationship Id="rId3" Type="http://schemas.openxmlformats.org/officeDocument/2006/relationships/image" Target="../media/image374.png"/></Relationships>
</file>

<file path=ppt/slides/_rels/slide17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6.png"/><Relationship Id="rId12" Type="http://schemas.openxmlformats.org/officeDocument/2006/relationships/image" Target="../media/image367.png"/><Relationship Id="rId13" Type="http://schemas.openxmlformats.org/officeDocument/2006/relationships/image" Target="../media/image368.png"/><Relationship Id="rId14" Type="http://schemas.openxmlformats.org/officeDocument/2006/relationships/image" Target="../media/image35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7.png"/><Relationship Id="rId3" Type="http://schemas.openxmlformats.org/officeDocument/2006/relationships/image" Target="../media/image358.png"/><Relationship Id="rId4" Type="http://schemas.openxmlformats.org/officeDocument/2006/relationships/image" Target="../media/image359.png"/><Relationship Id="rId5" Type="http://schemas.openxmlformats.org/officeDocument/2006/relationships/image" Target="../media/image360.png"/><Relationship Id="rId6" Type="http://schemas.openxmlformats.org/officeDocument/2006/relationships/image" Target="../media/image361.png"/><Relationship Id="rId7" Type="http://schemas.openxmlformats.org/officeDocument/2006/relationships/image" Target="../media/image362.png"/><Relationship Id="rId8" Type="http://schemas.openxmlformats.org/officeDocument/2006/relationships/image" Target="../media/image363.png"/><Relationship Id="rId9" Type="http://schemas.openxmlformats.org/officeDocument/2006/relationships/image" Target="../media/image364.png"/><Relationship Id="rId10" Type="http://schemas.openxmlformats.org/officeDocument/2006/relationships/image" Target="../media/image365.png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4.pn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6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5.png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5.png"/><Relationship Id="rId3" Type="http://schemas.openxmlformats.org/officeDocument/2006/relationships/image" Target="../media/image247.png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75.png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7.png"/><Relationship Id="rId3" Type="http://schemas.openxmlformats.org/officeDocument/2006/relationships/image" Target="../media/image375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8.png"/><Relationship Id="rId4" Type="http://schemas.openxmlformats.org/officeDocument/2006/relationships/image" Target="../media/image379.png"/><Relationship Id="rId5" Type="http://schemas.openxmlformats.org/officeDocument/2006/relationships/image" Target="../media/image47.png"/><Relationship Id="rId6" Type="http://schemas.openxmlformats.org/officeDocument/2006/relationships/image" Target="../media/image377.png"/><Relationship Id="rId7" Type="http://schemas.openxmlformats.org/officeDocument/2006/relationships/image" Target="../media/image380.png"/><Relationship Id="rId8" Type="http://schemas.openxmlformats.org/officeDocument/2006/relationships/image" Target="../media/image381.png"/><Relationship Id="rId9" Type="http://schemas.openxmlformats.org/officeDocument/2006/relationships/image" Target="../media/image37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3.png"/><Relationship Id="rId4" Type="http://schemas.openxmlformats.org/officeDocument/2006/relationships/image" Target="../media/image384.png"/><Relationship Id="rId5" Type="http://schemas.openxmlformats.org/officeDocument/2006/relationships/image" Target="../media/image375.png"/><Relationship Id="rId6" Type="http://schemas.openxmlformats.org/officeDocument/2006/relationships/image" Target="../media/image38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7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6.png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6.png"/><Relationship Id="rId3" Type="http://schemas.openxmlformats.org/officeDocument/2006/relationships/image" Target="../media/image388.png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9.png"/><Relationship Id="rId3" Type="http://schemas.openxmlformats.org/officeDocument/2006/relationships/image" Target="../media/image386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4" Type="http://schemas.openxmlformats.org/officeDocument/2006/relationships/image" Target="../media/image39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6.png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2.png"/><Relationship Id="rId3" Type="http://schemas.openxmlformats.org/officeDocument/2006/relationships/image" Target="../media/image386.pn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4.png"/><Relationship Id="rId4" Type="http://schemas.openxmlformats.org/officeDocument/2006/relationships/image" Target="../media/image395.png"/><Relationship Id="rId5" Type="http://schemas.openxmlformats.org/officeDocument/2006/relationships/image" Target="../media/image396.png"/><Relationship Id="rId6" Type="http://schemas.openxmlformats.org/officeDocument/2006/relationships/image" Target="../media/image397.png"/><Relationship Id="rId7" Type="http://schemas.openxmlformats.org/officeDocument/2006/relationships/slide" Target="slide2.xml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3.png"/></Relationships>
</file>

<file path=ppt/slides/_rels/slide18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399.png"/><Relationship Id="rId5" Type="http://schemas.openxmlformats.org/officeDocument/2006/relationships/image" Target="../media/image39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8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1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00.png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96.xml"/><Relationship Id="rId20" Type="http://schemas.openxmlformats.org/officeDocument/2006/relationships/slide" Target="slide162.xml"/><Relationship Id="rId21" Type="http://schemas.openxmlformats.org/officeDocument/2006/relationships/slide" Target="slide166.xml"/><Relationship Id="rId22" Type="http://schemas.openxmlformats.org/officeDocument/2006/relationships/slide" Target="slide174.xml"/><Relationship Id="rId23" Type="http://schemas.openxmlformats.org/officeDocument/2006/relationships/slide" Target="slide180.xml"/><Relationship Id="rId24" Type="http://schemas.openxmlformats.org/officeDocument/2006/relationships/slide" Target="slide185.xml"/><Relationship Id="rId25" Type="http://schemas.openxmlformats.org/officeDocument/2006/relationships/slide" Target="slide187.xml"/><Relationship Id="rId10" Type="http://schemas.openxmlformats.org/officeDocument/2006/relationships/slide" Target="slide106.xml"/><Relationship Id="rId11" Type="http://schemas.openxmlformats.org/officeDocument/2006/relationships/slide" Target="slide115.xml"/><Relationship Id="rId12" Type="http://schemas.openxmlformats.org/officeDocument/2006/relationships/slide" Target="slide125.xml"/><Relationship Id="rId13" Type="http://schemas.openxmlformats.org/officeDocument/2006/relationships/slide" Target="slide128.xml"/><Relationship Id="rId14" Type="http://schemas.openxmlformats.org/officeDocument/2006/relationships/slide" Target="slide136.xml"/><Relationship Id="rId15" Type="http://schemas.openxmlformats.org/officeDocument/2006/relationships/slide" Target="slide139.xml"/><Relationship Id="rId16" Type="http://schemas.openxmlformats.org/officeDocument/2006/relationships/slide" Target="slide140.xml"/><Relationship Id="rId17" Type="http://schemas.openxmlformats.org/officeDocument/2006/relationships/slide" Target="slide154.xml"/><Relationship Id="rId18" Type="http://schemas.openxmlformats.org/officeDocument/2006/relationships/slide" Target="slide157.xml"/><Relationship Id="rId19" Type="http://schemas.openxmlformats.org/officeDocument/2006/relationships/slide" Target="slide160.xml"/><Relationship Id="rId1" Type="http://schemas.openxmlformats.org/officeDocument/2006/relationships/slideLayout" Target="../slideLayouts/slideLayout13.xml"/><Relationship Id="rId2" Type="http://schemas.openxmlformats.org/officeDocument/2006/relationships/slide" Target="slide5.xml"/><Relationship Id="rId3" Type="http://schemas.openxmlformats.org/officeDocument/2006/relationships/slide" Target="slide24.xml"/><Relationship Id="rId4" Type="http://schemas.openxmlformats.org/officeDocument/2006/relationships/slide" Target="slide45.xml"/><Relationship Id="rId5" Type="http://schemas.openxmlformats.org/officeDocument/2006/relationships/slide" Target="slide62.xml"/><Relationship Id="rId6" Type="http://schemas.openxmlformats.org/officeDocument/2006/relationships/slide" Target="slide71.xml"/><Relationship Id="rId7" Type="http://schemas.openxmlformats.org/officeDocument/2006/relationships/slide" Target="slide79.xml"/><Relationship Id="rId8" Type="http://schemas.openxmlformats.org/officeDocument/2006/relationships/slide" Target="slide8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.png"/><Relationship Id="rId3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35.png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4" Type="http://schemas.openxmlformats.org/officeDocument/2006/relationships/image" Target="../media/image43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4.png"/><Relationship Id="rId5" Type="http://schemas.openxmlformats.org/officeDocument/2006/relationships/image" Target="../media/image52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3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3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3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3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3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45.png"/><Relationship Id="rId5" Type="http://schemas.openxmlformats.org/officeDocument/2006/relationships/image" Target="../media/image60.png"/><Relationship Id="rId6" Type="http://schemas.openxmlformats.org/officeDocument/2006/relationships/image" Target="../media/image44.png"/><Relationship Id="rId7" Type="http://schemas.openxmlformats.org/officeDocument/2006/relationships/image" Target="../media/image6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9.png"/><Relationship Id="rId12" Type="http://schemas.openxmlformats.org/officeDocument/2006/relationships/image" Target="../media/image7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66.png"/><Relationship Id="rId9" Type="http://schemas.openxmlformats.org/officeDocument/2006/relationships/image" Target="../media/image67.png"/><Relationship Id="rId10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64.png"/><Relationship Id="rId6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8" Type="http://schemas.openxmlformats.org/officeDocument/2006/relationships/image" Target="../media/image82.png"/><Relationship Id="rId9" Type="http://schemas.openxmlformats.org/officeDocument/2006/relationships/image" Target="../media/image8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Relationship Id="rId3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3.png"/><Relationship Id="rId12" Type="http://schemas.openxmlformats.org/officeDocument/2006/relationships/image" Target="../media/image94.png"/><Relationship Id="rId13" Type="http://schemas.openxmlformats.org/officeDocument/2006/relationships/image" Target="../media/image95.png"/><Relationship Id="rId14" Type="http://schemas.openxmlformats.org/officeDocument/2006/relationships/image" Target="../media/image96.png"/><Relationship Id="rId15" Type="http://schemas.openxmlformats.org/officeDocument/2006/relationships/image" Target="../media/image97.png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8" Type="http://schemas.openxmlformats.org/officeDocument/2006/relationships/image" Target="../media/image90.png"/><Relationship Id="rId9" Type="http://schemas.openxmlformats.org/officeDocument/2006/relationships/image" Target="../media/image91.png"/><Relationship Id="rId10" Type="http://schemas.openxmlformats.org/officeDocument/2006/relationships/image" Target="../media/image9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Relationship Id="rId3" Type="http://schemas.openxmlformats.org/officeDocument/2006/relationships/image" Target="../media/image10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Relationship Id="rId6" Type="http://schemas.openxmlformats.org/officeDocument/2006/relationships/image" Target="../media/image105.png"/><Relationship Id="rId7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Relationship Id="rId6" Type="http://schemas.openxmlformats.org/officeDocument/2006/relationships/image" Target="../media/image106.png"/><Relationship Id="rId7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1.png"/></Relationships>
</file>

<file path=ppt/slides/_rels/slide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0.png"/><Relationship Id="rId12" Type="http://schemas.openxmlformats.org/officeDocument/2006/relationships/image" Target="../media/image11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7.png"/><Relationship Id="rId3" Type="http://schemas.openxmlformats.org/officeDocument/2006/relationships/image" Target="../media/image64.png"/><Relationship Id="rId4" Type="http://schemas.openxmlformats.org/officeDocument/2006/relationships/image" Target="../media/image45.png"/><Relationship Id="rId5" Type="http://schemas.openxmlformats.org/officeDocument/2006/relationships/image" Target="../media/image52.pn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8" Type="http://schemas.openxmlformats.org/officeDocument/2006/relationships/image" Target="../media/image108.png"/><Relationship Id="rId9" Type="http://schemas.openxmlformats.org/officeDocument/2006/relationships/image" Target="../media/image86.png"/><Relationship Id="rId10" Type="http://schemas.openxmlformats.org/officeDocument/2006/relationships/image" Target="../media/image10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1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113.png"/><Relationship Id="rId8" Type="http://schemas.openxmlformats.org/officeDocument/2006/relationships/image" Target="../media/image114.png"/><Relationship Id="rId9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3.png"/><Relationship Id="rId6" Type="http://schemas.openxmlformats.org/officeDocument/2006/relationships/image" Target="../media/image118.png"/><Relationship Id="rId7" Type="http://schemas.openxmlformats.org/officeDocument/2006/relationships/image" Target="../media/image114.png"/><Relationship Id="rId8" Type="http://schemas.openxmlformats.org/officeDocument/2006/relationships/image" Target="../media/image119.png"/><Relationship Id="rId9" Type="http://schemas.openxmlformats.org/officeDocument/2006/relationships/image" Target="../media/image120.png"/><Relationship Id="rId10" Type="http://schemas.openxmlformats.org/officeDocument/2006/relationships/image" Target="../media/image121.png"/><Relationship Id="rId11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Relationship Id="rId3" Type="http://schemas.openxmlformats.org/officeDocument/2006/relationships/image" Target="../media/image122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4.png"/><Relationship Id="rId3" Type="http://schemas.openxmlformats.org/officeDocument/2006/relationships/image" Target="../media/image12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6.png"/></Relationships>
</file>

<file path=ppt/slides/_rels/slide6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4.png"/><Relationship Id="rId12" Type="http://schemas.openxmlformats.org/officeDocument/2006/relationships/image" Target="../media/image136.png"/><Relationship Id="rId13" Type="http://schemas.openxmlformats.org/officeDocument/2006/relationships/image" Target="../media/image47.png"/><Relationship Id="rId14" Type="http://schemas.openxmlformats.org/officeDocument/2006/relationships/image" Target="../media/image137.png"/><Relationship Id="rId15" Type="http://schemas.openxmlformats.org/officeDocument/2006/relationships/image" Target="../media/image138.png"/><Relationship Id="rId16" Type="http://schemas.openxmlformats.org/officeDocument/2006/relationships/image" Target="../media/image12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Relationship Id="rId6" Type="http://schemas.openxmlformats.org/officeDocument/2006/relationships/image" Target="../media/image66.png"/><Relationship Id="rId7" Type="http://schemas.openxmlformats.org/officeDocument/2006/relationships/image" Target="../media/image132.png"/><Relationship Id="rId8" Type="http://schemas.openxmlformats.org/officeDocument/2006/relationships/image" Target="../media/image133.png"/><Relationship Id="rId9" Type="http://schemas.openxmlformats.org/officeDocument/2006/relationships/image" Target="../media/image134.png"/><Relationship Id="rId10" Type="http://schemas.openxmlformats.org/officeDocument/2006/relationships/image" Target="../media/image13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4" Type="http://schemas.openxmlformats.org/officeDocument/2006/relationships/image" Target="../media/image141.png"/><Relationship Id="rId5" Type="http://schemas.openxmlformats.org/officeDocument/2006/relationships/image" Target="../media/image142.png"/><Relationship Id="rId6" Type="http://schemas.openxmlformats.org/officeDocument/2006/relationships/image" Target="../media/image125.png"/><Relationship Id="rId7" Type="http://schemas.openxmlformats.org/officeDocument/2006/relationships/image" Target="../media/image143.png"/><Relationship Id="rId8" Type="http://schemas.openxmlformats.org/officeDocument/2006/relationships/image" Target="../media/image144.png"/><Relationship Id="rId9" Type="http://schemas.openxmlformats.org/officeDocument/2006/relationships/image" Target="../media/image145.png"/><Relationship Id="rId10" Type="http://schemas.openxmlformats.org/officeDocument/2006/relationships/image" Target="../media/image14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9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7.png"/><Relationship Id="rId3" Type="http://schemas.openxmlformats.org/officeDocument/2006/relationships/image" Target="../media/image12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8.png"/><Relationship Id="rId3" Type="http://schemas.openxmlformats.org/officeDocument/2006/relationships/image" Target="../media/image12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4" Type="http://schemas.openxmlformats.org/officeDocument/2006/relationships/image" Target="../media/image15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3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Relationship Id="rId6" Type="http://schemas.openxmlformats.org/officeDocument/2006/relationships/image" Target="../media/image12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slide" Target="slide2.xm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Relationship Id="rId3" Type="http://schemas.openxmlformats.org/officeDocument/2006/relationships/image" Target="../media/image157.png"/></Relationships>
</file>

<file path=ppt/slides/_rels/slide7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4.png"/><Relationship Id="rId12" Type="http://schemas.openxmlformats.org/officeDocument/2006/relationships/image" Target="../media/image165.png"/><Relationship Id="rId13" Type="http://schemas.openxmlformats.org/officeDocument/2006/relationships/image" Target="../media/image16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Relationship Id="rId3" Type="http://schemas.openxmlformats.org/officeDocument/2006/relationships/image" Target="../media/image128.png"/><Relationship Id="rId4" Type="http://schemas.openxmlformats.org/officeDocument/2006/relationships/image" Target="../media/image158.png"/><Relationship Id="rId5" Type="http://schemas.openxmlformats.org/officeDocument/2006/relationships/image" Target="../media/image131.png"/><Relationship Id="rId6" Type="http://schemas.openxmlformats.org/officeDocument/2006/relationships/image" Target="../media/image159.png"/><Relationship Id="rId7" Type="http://schemas.openxmlformats.org/officeDocument/2006/relationships/image" Target="../media/image160.png"/><Relationship Id="rId8" Type="http://schemas.openxmlformats.org/officeDocument/2006/relationships/image" Target="../media/image161.png"/><Relationship Id="rId9" Type="http://schemas.openxmlformats.org/officeDocument/2006/relationships/image" Target="../media/image162.png"/><Relationship Id="rId10" Type="http://schemas.openxmlformats.org/officeDocument/2006/relationships/image" Target="../media/image163.png"/></Relationships>
</file>

<file path=ppt/slides/_rels/slide7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5.png"/><Relationship Id="rId12" Type="http://schemas.openxmlformats.org/officeDocument/2006/relationships/image" Target="../media/image16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Relationship Id="rId3" Type="http://schemas.openxmlformats.org/officeDocument/2006/relationships/image" Target="../media/image167.png"/><Relationship Id="rId4" Type="http://schemas.openxmlformats.org/officeDocument/2006/relationships/image" Target="../media/image131.png"/><Relationship Id="rId5" Type="http://schemas.openxmlformats.org/officeDocument/2006/relationships/image" Target="../media/image159.png"/><Relationship Id="rId6" Type="http://schemas.openxmlformats.org/officeDocument/2006/relationships/image" Target="../media/image160.png"/><Relationship Id="rId7" Type="http://schemas.openxmlformats.org/officeDocument/2006/relationships/image" Target="../media/image161.png"/><Relationship Id="rId8" Type="http://schemas.openxmlformats.org/officeDocument/2006/relationships/image" Target="../media/image162.png"/><Relationship Id="rId9" Type="http://schemas.openxmlformats.org/officeDocument/2006/relationships/image" Target="../media/image163.png"/><Relationship Id="rId10" Type="http://schemas.openxmlformats.org/officeDocument/2006/relationships/image" Target="../media/image16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Relationship Id="rId3" Type="http://schemas.openxmlformats.org/officeDocument/2006/relationships/image" Target="../media/image16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170.png"/><Relationship Id="rId6" Type="http://schemas.openxmlformats.org/officeDocument/2006/relationships/image" Target="../media/image52.png"/><Relationship Id="rId7" Type="http://schemas.openxmlformats.org/officeDocument/2006/relationships/image" Target="../media/image171.png"/><Relationship Id="rId8" Type="http://schemas.openxmlformats.org/officeDocument/2006/relationships/image" Target="../media/image15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4" Type="http://schemas.openxmlformats.org/officeDocument/2006/relationships/image" Target="../media/image114.png"/><Relationship Id="rId5" Type="http://schemas.openxmlformats.org/officeDocument/2006/relationships/image" Target="../media/image17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Relationship Id="rId6" Type="http://schemas.openxmlformats.org/officeDocument/2006/relationships/slide" Target="slide2.xml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4" Type="http://schemas.openxmlformats.org/officeDocument/2006/relationships/image" Target="../media/image17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6" Type="http://schemas.openxmlformats.org/officeDocument/2006/relationships/image" Target="../media/image18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5" Type="http://schemas.openxmlformats.org/officeDocument/2006/relationships/image" Target="../media/image187.png"/><Relationship Id="rId6" Type="http://schemas.openxmlformats.org/officeDocument/2006/relationships/image" Target="../media/image188.png"/><Relationship Id="rId7" Type="http://schemas.openxmlformats.org/officeDocument/2006/relationships/image" Target="../media/image189.png"/><Relationship Id="rId8" Type="http://schemas.openxmlformats.org/officeDocument/2006/relationships/image" Target="../media/image17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4.png"/><Relationship Id="rId3" Type="http://schemas.openxmlformats.org/officeDocument/2006/relationships/image" Target="../media/image19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7" Type="http://schemas.openxmlformats.org/officeDocument/2006/relationships/image" Target="../media/image52.png"/><Relationship Id="rId8" Type="http://schemas.openxmlformats.org/officeDocument/2006/relationships/image" Target="../media/image192.png"/><Relationship Id="rId9" Type="http://schemas.openxmlformats.org/officeDocument/2006/relationships/image" Target="../media/image171.png"/><Relationship Id="rId10" Type="http://schemas.openxmlformats.org/officeDocument/2006/relationships/image" Target="../media/image193.png"/><Relationship Id="rId11" Type="http://schemas.openxmlformats.org/officeDocument/2006/relationships/image" Target="../media/image17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1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.png"/><Relationship Id="rId3" Type="http://schemas.openxmlformats.org/officeDocument/2006/relationships/image" Target="../media/image17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4.png"/><Relationship Id="rId3" Type="http://schemas.openxmlformats.org/officeDocument/2006/relationships/image" Target="../media/image194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4.png"/><Relationship Id="rId3" Type="http://schemas.openxmlformats.org/officeDocument/2006/relationships/image" Target="../media/image19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Relationship Id="rId6" Type="http://schemas.openxmlformats.org/officeDocument/2006/relationships/image" Target="../media/image19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4" Type="http://schemas.openxmlformats.org/officeDocument/2006/relationships/image" Target="../media/image202.png"/><Relationship Id="rId5" Type="http://schemas.openxmlformats.org/officeDocument/2006/relationships/image" Target="../media/image203.png"/><Relationship Id="rId6" Type="http://schemas.openxmlformats.org/officeDocument/2006/relationships/slide" Target="slide2.xml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0.png"/><Relationship Id="rId3" Type="http://schemas.openxmlformats.org/officeDocument/2006/relationships/image" Target="../media/image204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0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5.png"/><Relationship Id="rId3" Type="http://schemas.openxmlformats.org/officeDocument/2006/relationships/image" Target="../media/image20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4" Type="http://schemas.openxmlformats.org/officeDocument/2006/relationships/image" Target="../media/image208.png"/><Relationship Id="rId5" Type="http://schemas.openxmlformats.org/officeDocument/2006/relationships/image" Target="../media/image209.png"/><Relationship Id="rId6" Type="http://schemas.openxmlformats.org/officeDocument/2006/relationships/image" Target="../media/image85.png"/><Relationship Id="rId7" Type="http://schemas.openxmlformats.org/officeDocument/2006/relationships/image" Target="../media/image88.png"/><Relationship Id="rId8" Type="http://schemas.openxmlformats.org/officeDocument/2006/relationships/image" Target="../media/image108.png"/><Relationship Id="rId9" Type="http://schemas.openxmlformats.org/officeDocument/2006/relationships/image" Target="../media/image2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0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1.png"/><Relationship Id="rId3" Type="http://schemas.openxmlformats.org/officeDocument/2006/relationships/image" Target="../media/image20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Relationship Id="rId6" Type="http://schemas.openxmlformats.org/officeDocument/2006/relationships/slide" Target="slide2.xml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2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4" Type="http://schemas.openxmlformats.org/officeDocument/2006/relationships/image" Target="../media/image217.png"/><Relationship Id="rId5" Type="http://schemas.openxmlformats.org/officeDocument/2006/relationships/diagramData" Target="../diagrams/data2.xml"/><Relationship Id="rId6" Type="http://schemas.openxmlformats.org/officeDocument/2006/relationships/diagramLayout" Target="../diagrams/layout2.xml"/><Relationship Id="rId7" Type="http://schemas.openxmlformats.org/officeDocument/2006/relationships/diagramQuickStyle" Target="../diagrams/quickStyle2.xml"/><Relationship Id="rId8" Type="http://schemas.openxmlformats.org/officeDocument/2006/relationships/diagramColors" Target="../diagrams/colors2.xml"/><Relationship Id="rId9" Type="http://schemas.microsoft.com/office/2007/relationships/diagramDrawing" Target="../diagrams/drawing2.xml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6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2.png"/><Relationship Id="rId3" Type="http://schemas.openxmlformats.org/officeDocument/2006/relationships/image" Target="../media/image21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4" Type="http://schemas.openxmlformats.org/officeDocument/2006/relationships/image" Target="../media/image221.png"/><Relationship Id="rId5" Type="http://schemas.openxmlformats.org/officeDocument/2006/relationships/image" Target="../media/image222.png"/><Relationship Id="rId6" Type="http://schemas.openxmlformats.org/officeDocument/2006/relationships/image" Target="../media/image223.png"/><Relationship Id="rId7" Type="http://schemas.openxmlformats.org/officeDocument/2006/relationships/image" Target="../media/image224.png"/><Relationship Id="rId8" Type="http://schemas.openxmlformats.org/officeDocument/2006/relationships/image" Target="../media/image225.png"/><Relationship Id="rId9" Type="http://schemas.openxmlformats.org/officeDocument/2006/relationships/image" Target="../media/image226.png"/><Relationship Id="rId10" Type="http://schemas.openxmlformats.org/officeDocument/2006/relationships/image" Target="../media/image21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/>
              <a:t>Inside FortiOS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V5.2.4 </a:t>
            </a:r>
            <a:r>
              <a:rPr lang="en-US" dirty="0" smtClean="0"/>
              <a:t>– Mar 2015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2791"/>
            <a:ext cx="9144000" cy="2841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5157"/>
            <a:ext cx="9144000" cy="371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FortiView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2940961"/>
            <a:ext cx="4585254" cy="950433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Session viewer (Real Time)</a:t>
            </a:r>
            <a:endParaRPr lang="en-US" sz="2000" dirty="0" smtClean="0"/>
          </a:p>
          <a:p>
            <a:r>
              <a:rPr lang="en-US" sz="2000" dirty="0" smtClean="0"/>
              <a:t>Excellent Troubleshooting tool</a:t>
            </a:r>
          </a:p>
          <a:p>
            <a:endParaRPr lang="en-US" sz="2000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sosceles Triangle 26"/>
          <p:cNvSpPr/>
          <p:nvPr/>
        </p:nvSpPr>
        <p:spPr>
          <a:xfrm rot="10800000">
            <a:off x="1560173" y="114581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0230" y="1421697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Comic Sans MS"/>
                <a:ea typeface="ＭＳ Ｐゴシック" charset="-128"/>
                <a:cs typeface="Comic Sans MS"/>
              </a:rPr>
              <a:t>NAT’ed</a:t>
            </a:r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 IP and Port</a:t>
            </a:r>
          </a:p>
        </p:txBody>
      </p:sp>
      <p:sp>
        <p:nvSpPr>
          <p:cNvPr id="14" name="Isosceles Triangle 26"/>
          <p:cNvSpPr/>
          <p:nvPr/>
        </p:nvSpPr>
        <p:spPr>
          <a:xfrm rot="10800000">
            <a:off x="4249778" y="119137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31460" y="1353695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Applications and their usage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6" name="Isosceles Triangle 26"/>
          <p:cNvSpPr/>
          <p:nvPr/>
        </p:nvSpPr>
        <p:spPr>
          <a:xfrm rot="10800000" flipV="1">
            <a:off x="6803228" y="485484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5373" y="538524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&amp; User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8" name="Isosceles Triangle 26"/>
          <p:cNvSpPr/>
          <p:nvPr/>
        </p:nvSpPr>
        <p:spPr>
          <a:xfrm rot="10800000">
            <a:off x="829085" y="434810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9467" y="4469122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Concurrent Session &amp; New session per sec</a:t>
            </a:r>
          </a:p>
        </p:txBody>
      </p:sp>
      <p:sp>
        <p:nvSpPr>
          <p:cNvPr id="20" name="Isosceles Triangle 26"/>
          <p:cNvSpPr/>
          <p:nvPr/>
        </p:nvSpPr>
        <p:spPr>
          <a:xfrm rot="10800000" flipV="1">
            <a:off x="2680072" y="5087256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32217" y="561766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Geo IP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3787" y="2809427"/>
            <a:ext cx="2010993" cy="1356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Isosceles Triangle 26"/>
          <p:cNvSpPr/>
          <p:nvPr/>
        </p:nvSpPr>
        <p:spPr>
          <a:xfrm rot="10800000" flipV="1">
            <a:off x="4821261" y="388110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74950" y="4332749"/>
            <a:ext cx="191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FortiGuard Encyclopedia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Integration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5" name="Right Triangle 2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4714965"/>
      </p:ext>
    </p:extLst>
  </p:cSld>
  <p:clrMapOvr>
    <a:masterClrMapping/>
  </p:clrMapOvr>
  <p:transition xmlns:p14="http://schemas.microsoft.com/office/powerpoint/2010/main">
    <p:wipe dir="r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 bwMode="auto">
          <a:xfrm>
            <a:off x="457200" y="3810000"/>
            <a:ext cx="8305800" cy="2133600"/>
          </a:xfrm>
          <a:prstGeom prst="roundRect">
            <a:avLst>
              <a:gd name="adj" fmla="val 10831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sz="4000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764224" y="3922068"/>
            <a:ext cx="7922576" cy="202417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FortiGuard Center</a:t>
            </a:r>
          </a:p>
          <a:p>
            <a:r>
              <a:rPr lang="en-US" sz="1800" dirty="0"/>
              <a:t>FortiGuard </a:t>
            </a:r>
            <a:r>
              <a:rPr lang="en-US" sz="1800" dirty="0" smtClean="0"/>
              <a:t>Encyclopedia – detailed description of known threats</a:t>
            </a:r>
          </a:p>
          <a:p>
            <a:r>
              <a:rPr lang="en-US" sz="1800" dirty="0" smtClean="0"/>
              <a:t>IPS Updates log (RSS Feed)</a:t>
            </a:r>
          </a:p>
          <a:p>
            <a:r>
              <a:rPr lang="en-US" sz="1800" dirty="0" smtClean="0"/>
              <a:t>Vulnerability Advisories</a:t>
            </a:r>
          </a:p>
          <a:p>
            <a:r>
              <a:rPr lang="en-US" sz="1800" dirty="0" smtClean="0"/>
              <a:t>Threat Monitor – Top attacks by geographic breakdowns</a:t>
            </a:r>
          </a:p>
          <a:p>
            <a:endParaRPr lang="en-US" sz="18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609600" y="1219200"/>
            <a:ext cx="822960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Times" pitchFamily="-84" charset="0"/>
              <a:buNone/>
            </a:pPr>
            <a:r>
              <a:rPr lang="en-US" sz="2000" b="1" dirty="0" smtClean="0">
                <a:solidFill>
                  <a:srgbClr val="9E0000"/>
                </a:solidFill>
                <a:latin typeface="Arial Narrow"/>
                <a:cs typeface="Arial Narrow"/>
              </a:rPr>
              <a:t>Zero-Day Research</a:t>
            </a:r>
          </a:p>
          <a:p>
            <a:pPr marL="173038" lvl="1" indent="-173038">
              <a:lnSpc>
                <a:spcPct val="100000"/>
              </a:lnSpc>
              <a:buClr>
                <a:schemeClr val="accent6"/>
              </a:buClr>
              <a:buSzPct val="100000"/>
            </a:pPr>
            <a:r>
              <a:rPr lang="en-US" sz="1800" dirty="0" smtClean="0">
                <a:latin typeface="Arial Narrow"/>
                <a:cs typeface="Arial Narrow"/>
              </a:rPr>
              <a:t>Reported over 153 vulnerabilities</a:t>
            </a:r>
            <a:r>
              <a:rPr lang="en-US" sz="1800" dirty="0">
                <a:latin typeface="Arial Narrow"/>
                <a:cs typeface="Arial Narrow"/>
              </a:rPr>
              <a:t>, </a:t>
            </a:r>
            <a:r>
              <a:rPr lang="en-US" sz="1800" dirty="0" smtClean="0">
                <a:latin typeface="Arial Narrow"/>
                <a:cs typeface="Arial Narrow"/>
              </a:rPr>
              <a:t>124 of </a:t>
            </a:r>
            <a:r>
              <a:rPr lang="en-US" sz="1800" dirty="0">
                <a:latin typeface="Arial Narrow"/>
                <a:cs typeface="Arial Narrow"/>
              </a:rPr>
              <a:t>which have been disclosed and fixed by the appropriate vendor(s</a:t>
            </a:r>
            <a:r>
              <a:rPr lang="en-US" sz="1800" dirty="0" smtClean="0">
                <a:latin typeface="Arial Narrow"/>
                <a:cs typeface="Arial Narrow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981" y="2097989"/>
            <a:ext cx="5219700" cy="1410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4953000"/>
            <a:ext cx="2435088" cy="5334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0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329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907105202"/>
              </p:ext>
            </p:extLst>
          </p:nvPr>
        </p:nvGraphicFramePr>
        <p:xfrm>
          <a:off x="385174" y="1395495"/>
          <a:ext cx="8215805" cy="367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1796724" y="5212869"/>
            <a:ext cx="5573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b="1" dirty="0"/>
              <a:t>FortiGate 3240C also beats all IPS competition with Lowest Latency</a:t>
            </a:r>
          </a:p>
        </p:txBody>
      </p:sp>
    </p:spTree>
    <p:extLst>
      <p:ext uri="{BB962C8B-B14F-4D97-AF65-F5344CB8AC3E}">
        <p14:creationId xmlns:p14="http://schemas.microsoft.com/office/powerpoint/2010/main" val="2671476846"/>
      </p:ext>
    </p:extLst>
  </p:cSld>
  <p:clrMapOvr>
    <a:masterClrMapping/>
  </p:clrMapOvr>
  <p:transition xmlns:p14="http://schemas.microsoft.com/office/powerpoint/2010/main"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Packet Logging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905704"/>
            <a:ext cx="3923095" cy="285004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Forensic Tool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Packet Capture triggered IPS signatures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Can be saved as </a:t>
            </a:r>
            <a:r>
              <a:rPr lang="en-US" sz="2000" dirty="0" err="1" smtClean="0"/>
              <a:t>pcap</a:t>
            </a:r>
            <a:r>
              <a:rPr lang="en-US" sz="2000" dirty="0" smtClean="0"/>
              <a:t> file for forensic studies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Can be either log to disk, FortiAnalyzer or FortiCloud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371600"/>
            <a:ext cx="5840386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52600"/>
            <a:ext cx="2971800" cy="271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Bent Arrow 9"/>
          <p:cNvSpPr/>
          <p:nvPr/>
        </p:nvSpPr>
        <p:spPr bwMode="auto">
          <a:xfrm rot="10800000">
            <a:off x="7086600" y="1905000"/>
            <a:ext cx="1295400" cy="1219200"/>
          </a:xfrm>
          <a:prstGeom prst="bentArrow">
            <a:avLst>
              <a:gd name="adj1" fmla="val 37570"/>
              <a:gd name="adj2" fmla="val 33799"/>
              <a:gd name="adj3" fmla="val 31285"/>
              <a:gd name="adj4" fmla="val 27410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5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43000"/>
                </a:schemeClr>
              </a:gs>
            </a:gsLst>
            <a:lin ang="108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Quarantine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024938"/>
            <a:ext cx="8229600" cy="2141612"/>
          </a:xfrm>
        </p:spPr>
        <p:txBody>
          <a:bodyPr/>
          <a:lstStyle/>
          <a:p>
            <a:pPr>
              <a:buClr>
                <a:schemeClr val="accent6"/>
              </a:buClr>
            </a:pPr>
            <a:r>
              <a:rPr lang="en-US" sz="2000" dirty="0" smtClean="0"/>
              <a:t>Intelligently blocks attackers from launching further attack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Most attacks are conducted via several steps. </a:t>
            </a:r>
            <a:r>
              <a:rPr lang="en-US" sz="1600" dirty="0" err="1" smtClean="0"/>
              <a:t>Eg</a:t>
            </a:r>
            <a:r>
              <a:rPr lang="en-US" sz="1600" dirty="0" smtClean="0"/>
              <a:t>. </a:t>
            </a:r>
            <a:r>
              <a:rPr lang="en-US" sz="1600" dirty="0"/>
              <a:t>p</a:t>
            </a:r>
            <a:r>
              <a:rPr lang="en-US" sz="1600" dirty="0" smtClean="0"/>
              <a:t>ort scan, followed by more targeted hacking activities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Free up IPS resources since traffic is now stopped by firewall</a:t>
            </a:r>
            <a:r>
              <a:rPr lang="en-US" dirty="0" smtClean="0"/>
              <a:t>.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Manually or set expiry time to remove from banned list</a:t>
            </a:r>
          </a:p>
          <a:p>
            <a:pPr>
              <a:buClr>
                <a:schemeClr val="accent6"/>
              </a:buClr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04800" y="1371600"/>
            <a:ext cx="8458200" cy="2286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Quarantine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8200" y="2514599"/>
            <a:ext cx="4419600" cy="747647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 IP Address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57200" y="1828800"/>
            <a:ext cx="20574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Antivirus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616200" y="1828800"/>
            <a:ext cx="1981200" cy="381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699000" y="1828800"/>
            <a:ext cx="18288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DLP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18234" y="2514600"/>
            <a:ext cx="2658965" cy="759298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Duration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6" name="Picture 15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362200"/>
            <a:ext cx="457200" cy="514865"/>
          </a:xfrm>
          <a:prstGeom prst="rect">
            <a:avLst/>
          </a:prstGeom>
        </p:spPr>
      </p:pic>
      <p:pic>
        <p:nvPicPr>
          <p:cNvPr id="21" name="Picture 20" descr="1338858669_chronome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0888" y="2412558"/>
            <a:ext cx="457200" cy="4572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 bwMode="auto">
          <a:xfrm>
            <a:off x="6629400" y="1828800"/>
            <a:ext cx="20574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Endpoint Control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4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6" name="Right Triangle 2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4071605"/>
      </p:ext>
    </p:extLst>
  </p:cSld>
  <p:clrMapOvr>
    <a:masterClrMapping/>
  </p:clrMapOvr>
  <p:transition xmlns:p14="http://schemas.microsoft.com/office/powerpoint/2010/main">
    <p:wipe dir="r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Features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4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6" name="Right Triangle 2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sp>
        <p:nvSpPr>
          <p:cNvPr id="19" name="Content Placeholder 2"/>
          <p:cNvSpPr txBox="1">
            <a:spLocks/>
          </p:cNvSpPr>
          <p:nvPr/>
        </p:nvSpPr>
        <p:spPr>
          <a:xfrm>
            <a:off x="609600" y="1421870"/>
            <a:ext cx="8229600" cy="4676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69863" indent="-169863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4"/>
              </a:buClr>
              <a:buFont typeface="Arial" panose="020B0604020202020204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4538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4263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4"/>
              </a:buClr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1698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NGIPS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Contextual Awareness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Correlate with related information such as users &amp; applications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Automation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Automated impact </a:t>
            </a:r>
            <a:r>
              <a:rPr lang="en-US" sz="1600" dirty="0" smtClean="0"/>
              <a:t>assessment</a:t>
            </a:r>
            <a:r>
              <a:rPr lang="en-US" sz="1600" dirty="0"/>
              <a:t> </a:t>
            </a:r>
            <a:r>
              <a:rPr lang="en-US" sz="1600" dirty="0" smtClean="0"/>
              <a:t>for quick policy tuning with FortiView</a:t>
            </a:r>
            <a:endParaRPr lang="en-US" sz="1600" dirty="0"/>
          </a:p>
          <a:p>
            <a:pPr lvl="1">
              <a:buClr>
                <a:schemeClr val="accent6"/>
              </a:buClr>
            </a:pPr>
            <a:r>
              <a:rPr lang="en-US" sz="1600" dirty="0"/>
              <a:t>Network behavior </a:t>
            </a:r>
            <a:r>
              <a:rPr lang="en-US" sz="1600" dirty="0" smtClean="0"/>
              <a:t>analysis using Threat Score </a:t>
            </a:r>
            <a:endParaRPr lang="en-US" sz="1600" dirty="0"/>
          </a:p>
          <a:p>
            <a:pPr marL="0" indent="0">
              <a:buFont typeface="Wingdings" panose="05000000000000000000" pitchFamily="2" charset="2"/>
              <a:buNone/>
            </a:pPr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47374701"/>
      </p:ext>
    </p:extLst>
  </p:cSld>
  <p:clrMapOvr>
    <a:masterClrMapping/>
  </p:clrMapOvr>
  <p:transition xmlns:p14="http://schemas.microsoft.com/office/powerpoint/2010/main"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DOS 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DOS Protection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Detects and mitigate traffic that is is part of a DoS attack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Applied as DOS Policies prior of Firewall Policies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Rate based: set </a:t>
            </a:r>
            <a:r>
              <a:rPr lang="en-US" sz="1800" dirty="0"/>
              <a:t>thresholds for various types of network operations 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Sensor list </a:t>
            </a:r>
            <a:r>
              <a:rPr lang="en-US" sz="1800" dirty="0"/>
              <a:t>can be updated only when the firmware image is upgraded on the unit.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098640"/>
              </p:ext>
            </p:extLst>
          </p:nvPr>
        </p:nvGraphicFramePr>
        <p:xfrm>
          <a:off x="457200" y="3810000"/>
          <a:ext cx="8077200" cy="197350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11526"/>
                <a:gridCol w="1688558"/>
                <a:gridCol w="1688558"/>
                <a:gridCol w="1688558"/>
              </a:tblGrid>
              <a:tr h="13649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TCP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UDP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ICMP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Packet Rate</a:t>
                      </a:r>
                      <a:r>
                        <a:rPr lang="en-US" sz="1400" baseline="0" dirty="0" smtClean="0"/>
                        <a:t> to a Destination IP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TCP_SYN_FLOOD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Packet Rate from a Source IP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TCP_PORT_SCAN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UDP_SCAN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ICMP_SWEEP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3204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# of Concurrent Sessions to a Destination IP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3815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# of Concurrent Sessions From a Source IP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13444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644570"/>
              </p:ext>
            </p:extLst>
          </p:nvPr>
        </p:nvGraphicFramePr>
        <p:xfrm>
          <a:off x="440801" y="1344654"/>
          <a:ext cx="3987266" cy="29634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Sensors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Over 3,300+ Signatures, 19 Categories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notifications using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FortiBar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or HTTP replacement message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Granular Controls for popular apps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Cloud Apps. visibility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Traffic Shaping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SPDY protocol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SSH Inspection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Signatures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2896" y="1372116"/>
            <a:ext cx="412490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More flexible and fine-grained policy control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Increased security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Deeper visibility into network traffic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6390" y="5416695"/>
            <a:ext cx="2580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FortiGuard Application library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1758" y="3327012"/>
            <a:ext cx="3959973" cy="1865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4255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 Signatures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66921" y="1335592"/>
            <a:ext cx="2748613" cy="4897168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App List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Application signatures can be filtered by Category, Technology, Popularity and Risk level.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It is useful for override setting and FortiView search</a:t>
            </a: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32" y="1466137"/>
            <a:ext cx="5525352" cy="4125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70338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 Signatures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8265" y="4766228"/>
            <a:ext cx="8457270" cy="1466532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5-point-risk levels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Each application signature is assigned with a risk level to assist administrator in understanding their threat status on logs and FortiView.</a:t>
            </a: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628916"/>
              </p:ext>
            </p:extLst>
          </p:nvPr>
        </p:nvGraphicFramePr>
        <p:xfrm>
          <a:off x="339361" y="1377601"/>
          <a:ext cx="8159360" cy="31394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29373"/>
                <a:gridCol w="3653017"/>
                <a:gridCol w="2776970"/>
              </a:tblGrid>
              <a:tr h="13649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Risk  Level</a:t>
                      </a:r>
                      <a:endParaRPr lang="en-US" sz="16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Description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Example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Critical</a:t>
                      </a:r>
                      <a:endParaRPr lang="en-US" sz="16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Applications that are used to conceal activity to evade detection.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Tor, </a:t>
                      </a:r>
                      <a:r>
                        <a:rPr lang="en-US" sz="1400" dirty="0" err="1" smtClean="0">
                          <a:sym typeface="Zapf Dingbats"/>
                        </a:rPr>
                        <a:t>SpyBoss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High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Applications that can cause data leakage, or prone to vulnerabilities or downloading malware.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Remote Desktop, File</a:t>
                      </a:r>
                      <a:r>
                        <a:rPr lang="en-US" sz="1400" b="0" i="0" baseline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Sharing, P2P</a:t>
                      </a:r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Medium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Applications that can be misused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VoIP, Instant Messaging, File Storage, WebEx,</a:t>
                      </a:r>
                      <a:r>
                        <a:rPr lang="en-US" sz="1400" b="0" i="0" baseline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Gmail </a:t>
                      </a:r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Elevated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Applications are used for personal</a:t>
                      </a:r>
                      <a:r>
                        <a:rPr lang="en-US" sz="1400" b="0" i="0" baseline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communications or can lower productivity.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Gaming, Facebook,</a:t>
                      </a:r>
                      <a:r>
                        <a:rPr lang="en-US" sz="1400" b="0" i="0" baseline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400" b="0" i="0" dirty="0" err="1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Youtube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Low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Business Related Applications or other</a:t>
                      </a:r>
                      <a:r>
                        <a:rPr lang="en-US" sz="1400" b="0" i="0" baseline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harmless applications.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Windows Updates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4" name="Right Triangle 1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5883296"/>
      </p:ext>
    </p:extLst>
  </p:cSld>
  <p:clrMapOvr>
    <a:masterClrMapping/>
  </p:clrMapOvr>
  <p:transition xmlns:p14="http://schemas.microsoft.com/office/powerpoint/2010/main"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 Signatures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771187" y="1760476"/>
            <a:ext cx="3144347" cy="4228182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Custom Signatures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Creates signatures and assign to their categories</a:t>
            </a: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98" y="1672066"/>
            <a:ext cx="4660640" cy="1824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341274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FortiView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28979" y="4094399"/>
            <a:ext cx="4585254" cy="1478185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Session viewer (Historical)</a:t>
            </a:r>
            <a:endParaRPr lang="en-US" sz="2000" dirty="0" smtClean="0"/>
          </a:p>
          <a:p>
            <a:r>
              <a:rPr lang="en-US" sz="2000" dirty="0"/>
              <a:t>Presents timeline filtered session list with details using log </a:t>
            </a:r>
            <a:r>
              <a:rPr lang="en-US" sz="2000" dirty="0" smtClean="0"/>
              <a:t>entries</a:t>
            </a:r>
            <a:endParaRPr lang="en-US" sz="200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8" name="Right Triangle 3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632" y="1320633"/>
            <a:ext cx="8344395" cy="4593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Isosceles Triangle 26"/>
          <p:cNvSpPr/>
          <p:nvPr/>
        </p:nvSpPr>
        <p:spPr>
          <a:xfrm rot="10800000">
            <a:off x="234361" y="369380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3077" y="3841919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Complete detail of selected session </a:t>
            </a:r>
          </a:p>
        </p:txBody>
      </p:sp>
      <p:sp>
        <p:nvSpPr>
          <p:cNvPr id="26" name="Isosceles Triangle 26"/>
          <p:cNvSpPr/>
          <p:nvPr/>
        </p:nvSpPr>
        <p:spPr>
          <a:xfrm rot="10800000" flipH="1" flipV="1">
            <a:off x="5682435" y="225375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3239" y="2677950"/>
            <a:ext cx="1844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Setup filter by clicking on cell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8423" y="2111592"/>
            <a:ext cx="1835700" cy="1858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19" y="2245827"/>
            <a:ext cx="2247381" cy="1207644"/>
          </a:xfrm>
          <a:prstGeom prst="rect">
            <a:avLst/>
          </a:prstGeom>
        </p:spPr>
      </p:pic>
      <p:sp>
        <p:nvSpPr>
          <p:cNvPr id="40" name="Isosceles Triangle 26"/>
          <p:cNvSpPr/>
          <p:nvPr/>
        </p:nvSpPr>
        <p:spPr>
          <a:xfrm rot="10800000">
            <a:off x="1487436" y="141944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17196" y="1556518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Mouse over device details</a:t>
            </a:r>
          </a:p>
        </p:txBody>
      </p:sp>
      <p:sp>
        <p:nvSpPr>
          <p:cNvPr id="42" name="Isosceles Triangle 26"/>
          <p:cNvSpPr/>
          <p:nvPr/>
        </p:nvSpPr>
        <p:spPr>
          <a:xfrm rot="10800000" flipH="1" flipV="1">
            <a:off x="2119933" y="315825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60737" y="3582451"/>
            <a:ext cx="1844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Move and configure field columns</a:t>
            </a:r>
          </a:p>
        </p:txBody>
      </p:sp>
    </p:spTree>
    <p:extLst>
      <p:ext uri="{BB962C8B-B14F-4D97-AF65-F5344CB8AC3E}">
        <p14:creationId xmlns:p14="http://schemas.microsoft.com/office/powerpoint/2010/main" val="19580850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Sensor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35989" y="1401062"/>
            <a:ext cx="2879545" cy="4587596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Ease of use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Applies actions to various categories</a:t>
            </a:r>
          </a:p>
          <a:p>
            <a:pPr lvl="1">
              <a:buClr>
                <a:schemeClr val="accent6"/>
              </a:buClr>
            </a:pPr>
            <a:r>
              <a:rPr lang="en-US" sz="1400" dirty="0" smtClean="0"/>
              <a:t>Allow, Block, Monitor, reset, traffic shaping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Create overrides that exempts from category settings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Flexibility</a:t>
            </a:r>
            <a:endParaRPr lang="en-US" sz="1800" b="1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800" dirty="0" smtClean="0"/>
              <a:t>Applies different profiles to users, devices and/or IPs and their respective destinations on the security policies.</a:t>
            </a: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5" name="Right Triangle 1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003" y="1519718"/>
            <a:ext cx="5557249" cy="4221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595584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46" y="1326013"/>
            <a:ext cx="8576080" cy="3467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32077" y="4818605"/>
            <a:ext cx="8244563" cy="1555086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Granular C</a:t>
            </a:r>
            <a:r>
              <a:rPr lang="en-US" sz="2000" b="1" dirty="0" smtClean="0">
                <a:solidFill>
                  <a:srgbClr val="9E0000"/>
                </a:solidFill>
              </a:rPr>
              <a:t>ontrols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Granular control popular </a:t>
            </a:r>
            <a:r>
              <a:rPr lang="en-US" sz="1800" dirty="0"/>
              <a:t>F</a:t>
            </a:r>
            <a:r>
              <a:rPr lang="en-US" sz="1800" dirty="0" smtClean="0"/>
              <a:t>acebook and other online app usage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Facebook app pages can also be controlled via Web Filtering categories and custom signatures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75746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32077" y="4307937"/>
            <a:ext cx="8244563" cy="2065754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SPDY Protocol Support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Open </a:t>
            </a:r>
            <a:r>
              <a:rPr lang="en-US" sz="1800" dirty="0"/>
              <a:t>networking protocol developed primarily at Google for transporting web </a:t>
            </a:r>
            <a:r>
              <a:rPr lang="en-US" sz="1800" dirty="0" smtClean="0"/>
              <a:t>content, similar to HTTP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t</a:t>
            </a:r>
            <a:r>
              <a:rPr lang="en-US" sz="1800" dirty="0" smtClean="0"/>
              <a:t>o reduce </a:t>
            </a:r>
            <a:r>
              <a:rPr lang="en-US" sz="1800" dirty="0"/>
              <a:t>web page load latency and </a:t>
            </a:r>
            <a:r>
              <a:rPr lang="en-US" sz="1800" dirty="0" smtClean="0"/>
              <a:t>improve </a:t>
            </a:r>
            <a:r>
              <a:rPr lang="en-US" sz="1800" dirty="0"/>
              <a:t>web security</a:t>
            </a:r>
            <a:endParaRPr lang="en-US" sz="1800" dirty="0" smtClean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Supported by most browsers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407" y="1453893"/>
            <a:ext cx="69850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716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32077" y="4037263"/>
            <a:ext cx="8711923" cy="233642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Deep Application Visibility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Capture details of </a:t>
            </a:r>
            <a:r>
              <a:rPr lang="en-US" sz="2000" dirty="0"/>
              <a:t>popular online applications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Cloud-based file storage and video sites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Logins to popular apps/sites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Via web </a:t>
            </a:r>
            <a:r>
              <a:rPr lang="en-US" sz="1800" dirty="0" smtClean="0"/>
              <a:t>browsers</a:t>
            </a:r>
          </a:p>
          <a:p>
            <a:pPr>
              <a:buClr>
                <a:schemeClr val="accent6"/>
              </a:buClr>
            </a:pPr>
            <a:endParaRPr lang="en-US" sz="2000" dirty="0" smtClean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Info </a:t>
            </a:r>
            <a:r>
              <a:rPr lang="en-US" sz="2000" dirty="0"/>
              <a:t>extracted includes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(upload/download) filenames 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video titles played, 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user ID when login is detected</a:t>
            </a:r>
            <a:endParaRPr lang="en-US" dirty="0"/>
          </a:p>
          <a:p>
            <a:pPr marL="287337" lvl="1" indent="0">
              <a:buClr>
                <a:schemeClr val="accent6"/>
              </a:buClr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V5.2.1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55184"/>
            <a:ext cx="9144000" cy="2450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42698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SSH Inspection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069630"/>
            <a:ext cx="3522133" cy="3876615"/>
          </a:xfrm>
        </p:spPr>
        <p:txBody>
          <a:bodyPr/>
          <a:lstStyle/>
          <a:p>
            <a:pPr marL="342900" lvl="1" indent="-342900">
              <a:lnSpc>
                <a:spcPct val="100000"/>
              </a:lnSpc>
              <a:buClr>
                <a:schemeClr val="accent6"/>
              </a:buClr>
              <a:buSzPct val="100000"/>
              <a:buFont typeface="Wingdings" charset="2"/>
              <a:buChar char="§"/>
            </a:pPr>
            <a:r>
              <a:rPr lang="en-US" dirty="0" smtClean="0"/>
              <a:t>As part of SSL/SSH Inspection Profile</a:t>
            </a:r>
          </a:p>
          <a:p>
            <a:pPr marL="342900" lvl="1" indent="-342900">
              <a:lnSpc>
                <a:spcPct val="100000"/>
              </a:lnSpc>
              <a:buClr>
                <a:schemeClr val="accent6"/>
              </a:buClr>
              <a:buSzPct val="100000"/>
              <a:buFont typeface="Wingdings" charset="2"/>
              <a:buChar char="§"/>
            </a:pPr>
            <a:r>
              <a:rPr lang="en-US" dirty="0" smtClean="0"/>
              <a:t>Uses SSH </a:t>
            </a:r>
            <a:r>
              <a:rPr lang="en-US" dirty="0"/>
              <a:t>proxy </a:t>
            </a:r>
            <a:r>
              <a:rPr lang="en-US" dirty="0" smtClean="0"/>
              <a:t>to intercept </a:t>
            </a:r>
            <a:r>
              <a:rPr lang="en-US" dirty="0"/>
              <a:t>the SSH key exchange </a:t>
            </a:r>
            <a:r>
              <a:rPr lang="en-US" dirty="0" smtClean="0"/>
              <a:t>and content</a:t>
            </a:r>
          </a:p>
          <a:p>
            <a:pPr marL="342900" lvl="1" indent="-342900">
              <a:lnSpc>
                <a:spcPct val="100000"/>
              </a:lnSpc>
              <a:buClr>
                <a:schemeClr val="accent6"/>
              </a:buClr>
              <a:buSzPct val="100000"/>
              <a:buFont typeface="Wingdings" charset="2"/>
              <a:buChar char="§"/>
            </a:pPr>
            <a:r>
              <a:rPr lang="en-US" dirty="0"/>
              <a:t>After inspection, the session is re-encrypted and forwarded to the </a:t>
            </a:r>
            <a:r>
              <a:rPr lang="en-US" dirty="0" smtClean="0"/>
              <a:t>recipient</a:t>
            </a:r>
            <a:endParaRPr lang="en-US" dirty="0"/>
          </a:p>
          <a:p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599" y="2239081"/>
            <a:ext cx="4482545" cy="1623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3539888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5427630"/>
              </p:ext>
            </p:extLst>
          </p:nvPr>
        </p:nvGraphicFramePr>
        <p:xfrm>
          <a:off x="440801" y="1344654"/>
          <a:ext cx="3987266" cy="3457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AntiMalware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E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and Flow based AV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Filename &amp; File Type filtering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Heuristic AV Engine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Analysis with Cloud-based or on-premise sandboxing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AV Databases options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Quarantine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Anti-Botnet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Category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Botnet IP Blacklist Database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4666" y="4366509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 internal network devices against malware and other malicious codes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1836" y="4078273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AV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ICSA_Labs_Anti-Virus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5830" y="5471654"/>
            <a:ext cx="1066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712" y="1585308"/>
            <a:ext cx="4374125" cy="2247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176" y="5426273"/>
            <a:ext cx="538371" cy="718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655" y="5540877"/>
            <a:ext cx="518054" cy="518054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0998"/>
      </p:ext>
    </p:extLst>
  </p:cSld>
  <p:clrMapOvr>
    <a:masterClrMapping/>
  </p:clrMapOvr>
  <p:transition xmlns:p14="http://schemas.microsoft.com/office/powerpoint/2010/main">
    <p:wipe dir="r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94149" y="2138063"/>
            <a:ext cx="2397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Signatures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604724" y="2141532"/>
            <a:ext cx="2336800" cy="3114955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2000" b="1" dirty="0" smtClean="0">
                <a:solidFill>
                  <a:srgbClr val="9E0000"/>
                </a:solidFill>
              </a:rPr>
              <a:t>Signatures</a:t>
            </a:r>
            <a:endParaRPr lang="en-US" sz="2000" b="1" dirty="0">
              <a:solidFill>
                <a:srgbClr val="9E0000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known malware and some variants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Highly accurate, low false positives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Requires up-to-date signature updates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party validated</a:t>
            </a:r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600" dirty="0" smtClean="0"/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9" name="Rounded Rectangle 18"/>
          <p:cNvSpPr/>
          <p:nvPr/>
        </p:nvSpPr>
        <p:spPr bwMode="auto">
          <a:xfrm>
            <a:off x="3315475" y="2141532"/>
            <a:ext cx="2336800" cy="3128428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</a:rPr>
              <a:t>Behavioral  </a:t>
            </a:r>
            <a:r>
              <a:rPr lang="en-US" sz="1800" b="1" dirty="0">
                <a:solidFill>
                  <a:srgbClr val="9E0000"/>
                </a:solidFill>
              </a:rPr>
              <a:t>Evaluation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 malware based on scoring system of known malicious behaviors or characteristics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Can be used to flag out suspicious files for further analysis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</p:txBody>
      </p:sp>
      <p:sp>
        <p:nvSpPr>
          <p:cNvPr id="20" name="Rounded Rectangle 19"/>
          <p:cNvSpPr/>
          <p:nvPr/>
        </p:nvSpPr>
        <p:spPr bwMode="auto">
          <a:xfrm>
            <a:off x="6095606" y="2113719"/>
            <a:ext cx="2336800" cy="3143284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</a:rPr>
              <a:t>File Analysis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zero-day threats by executing codes on emulators to determine malicious activities. 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Resource intensive, performance and latency impact    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48" y="1950694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983" y="1945492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4799" y="1968102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3167500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567641" y="2580528"/>
            <a:ext cx="3821677" cy="2570356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</a:rPr>
              <a:t>Application Control</a:t>
            </a:r>
          </a:p>
          <a:p>
            <a:pPr marL="212400" lvl="1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nearly </a:t>
            </a:r>
            <a:r>
              <a:rPr lang="en-US" sz="1600" dirty="0"/>
              <a:t>50 active botnets </a:t>
            </a:r>
          </a:p>
          <a:p>
            <a:pPr marL="212400" lvl="1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Botnet network activities by examining traffic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Prevents zombies from data leaks or communicates for instructions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4698369" y="2603349"/>
            <a:ext cx="3821677" cy="2570356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>
                <a:solidFill>
                  <a:srgbClr val="9E0000"/>
                </a:solidFill>
                <a:latin typeface="Helvetica 55 Roman"/>
                <a:cs typeface="Helvetica 55 Roman"/>
              </a:rPr>
              <a:t>Botnet IP Reputation </a:t>
            </a:r>
            <a:r>
              <a:rPr lang="en-US" sz="1800" b="1" dirty="0" smtClean="0">
                <a:solidFill>
                  <a:srgbClr val="9E0000"/>
                </a:solidFill>
                <a:latin typeface="Helvetica 55 Roman"/>
                <a:cs typeface="Helvetica 55 Roman"/>
              </a:rPr>
              <a:t>DB</a:t>
            </a:r>
            <a:endParaRPr lang="en-US" sz="1600" dirty="0" smtClean="0">
              <a:solidFill>
                <a:srgbClr val="9E0000"/>
              </a:solidFill>
            </a:endParaRP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known Botnet C&amp;C Communication by matching against Botnet command blacklisted IPs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Stops dial back by infected zombies.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15" y="2423500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292" y="2460583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68665989"/>
      </p:ext>
    </p:extLst>
  </p:cSld>
  <p:clrMapOvr>
    <a:masterClrMapping/>
  </p:clrMapOvr>
  <p:transition xmlns:p14="http://schemas.microsoft.com/office/powerpoint/2010/main">
    <p:wipe dir="r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In-box AV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46438" y="3712843"/>
            <a:ext cx="8229600" cy="205044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FortiGate as AV Gateway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Network based, no agents required on hosts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Can be proxied or flow based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Signature set options: Normal, Extended</a:t>
            </a:r>
            <a:r>
              <a:rPr lang="en-US" sz="1800" dirty="0"/>
              <a:t> </a:t>
            </a:r>
            <a:r>
              <a:rPr lang="en-US" sz="1800" dirty="0" smtClean="0"/>
              <a:t>or Extreme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File Quarantine if Local storage is available</a:t>
            </a:r>
            <a:endParaRPr lang="en-US" sz="18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5523" y="217021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LAN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885" y="2064843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nterne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0098" y="2211025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>
            <a:stCxn id="6" idx="1"/>
            <a:endCxn id="7" idx="3"/>
          </p:cNvCxnSpPr>
          <p:nvPr/>
        </p:nvCxnSpPr>
        <p:spPr bwMode="auto">
          <a:xfrm flipH="1">
            <a:off x="1988860" y="2639326"/>
            <a:ext cx="1056663" cy="9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stCxn id="10" idx="1"/>
            <a:endCxn id="6" idx="3"/>
          </p:cNvCxnSpPr>
          <p:nvPr/>
        </p:nvCxnSpPr>
        <p:spPr bwMode="auto">
          <a:xfrm flipH="1">
            <a:off x="4545711" y="2630919"/>
            <a:ext cx="2494387" cy="84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9340" y="1776775"/>
            <a:ext cx="687693" cy="6876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3418" y="2411724"/>
            <a:ext cx="676931" cy="6769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8223" y="2207250"/>
            <a:ext cx="687693" cy="6876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2700" y="2859895"/>
            <a:ext cx="406400" cy="40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6447" y="2119060"/>
            <a:ext cx="406400" cy="406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7617" y="2646392"/>
            <a:ext cx="406400" cy="406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6137690" y="2476296"/>
            <a:ext cx="719979" cy="7199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8899" y="287412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2576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 bwMode="auto">
          <a:xfrm>
            <a:off x="380999" y="1447800"/>
            <a:ext cx="8185229" cy="17526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9E0000"/>
                </a:solidFill>
              </a:rPr>
              <a:t>NORMAL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list of currently active threats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recently added by the Fortinet Antivirus team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detected by the FortiGuard network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the wild list database. </a:t>
            </a: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83963" y="3429000"/>
            <a:ext cx="8185229" cy="10668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9E0000"/>
                </a:solidFill>
              </a:rPr>
              <a:t>EXTENDED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older and recently active threats (already dropped by wild list) </a:t>
            </a:r>
            <a:r>
              <a:rPr lang="en-US" sz="1600" dirty="0" smtClean="0">
                <a:solidFill>
                  <a:srgbClr val="36424A"/>
                </a:solidFill>
              </a:rPr>
              <a:t>. 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83963" y="4648200"/>
            <a:ext cx="8185229" cy="13716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9E0000"/>
                </a:solidFill>
              </a:rPr>
              <a:t>EXTREME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remaining detection signatures for all threats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zoo entries, and historical curiosities such as old DOS based viruses.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 Signature DB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204968"/>
      </p:ext>
    </p:extLst>
  </p:cSld>
  <p:clrMapOvr>
    <a:masterClrMapping/>
  </p:clrMapOvr>
  <p:transition xmlns:p14="http://schemas.microsoft.com/office/powerpoint/2010/main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FortiView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337875"/>
            <a:ext cx="8229600" cy="160837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9E0000"/>
                </a:solidFill>
              </a:rPr>
              <a:t>Threat Weight</a:t>
            </a:r>
            <a:endParaRPr lang="en-US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 smtClean="0"/>
              <a:t>Unique: Normalized threat level value x hit counts</a:t>
            </a:r>
            <a:endParaRPr lang="en-US" dirty="0"/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 smtClean="0"/>
              <a:t>Scores can be sorted to reveal most critical items to investigate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dirty="0" smtClean="0"/>
              <a:t>More meaningful than other singular measurements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82" y="1293023"/>
            <a:ext cx="5647693" cy="289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23496"/>
            <a:ext cx="9144000" cy="1096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Rectangle 19"/>
          <p:cNvSpPr/>
          <p:nvPr/>
        </p:nvSpPr>
        <p:spPr bwMode="auto">
          <a:xfrm>
            <a:off x="4498335" y="2213890"/>
            <a:ext cx="1475177" cy="1113695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592674"/>
      </p:ext>
    </p:extLst>
  </p:cSld>
  <p:clrMapOvr>
    <a:masterClrMapping/>
  </p:clrMapOvr>
  <p:transition xmlns:p14="http://schemas.microsoft.com/office/powerpoint/2010/main"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 Engine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791200" y="1925412"/>
            <a:ext cx="2895600" cy="4020833"/>
          </a:xfrm>
        </p:spPr>
        <p:txBody>
          <a:bodyPr/>
          <a:lstStyle/>
          <a:p>
            <a:pPr marL="3175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Code Emulator</a:t>
            </a:r>
          </a:p>
          <a:p>
            <a:pPr marL="346075" indent="-342900"/>
            <a:r>
              <a:rPr lang="en-US" sz="2000" dirty="0" smtClean="0"/>
              <a:t>Lightweight Emulators</a:t>
            </a:r>
          </a:p>
          <a:p>
            <a:pPr marL="636587" lvl="1" indent="-342900"/>
            <a:r>
              <a:rPr lang="en-US" sz="1600" dirty="0" smtClean="0"/>
              <a:t>Good against VM evasion</a:t>
            </a:r>
          </a:p>
          <a:p>
            <a:pPr marL="346075" indent="-342900"/>
            <a:r>
              <a:rPr lang="en-US" sz="2000" dirty="0" smtClean="0"/>
              <a:t>OS-Independent file analysis, all file type</a:t>
            </a:r>
          </a:p>
          <a:p>
            <a:pPr marL="636587" lvl="1" indent="-342900"/>
            <a:r>
              <a:rPr lang="en-US" sz="1600" dirty="0"/>
              <a:t>Java </a:t>
            </a:r>
            <a:r>
              <a:rPr lang="en-US" sz="1600" dirty="0" smtClean="0"/>
              <a:t>Scripts, Flash, PDF</a:t>
            </a:r>
          </a:p>
          <a:p>
            <a:pPr marL="346075" indent="-342900"/>
            <a:r>
              <a:rPr lang="en-US" sz="2000" dirty="0" smtClean="0"/>
              <a:t>Best against Malware Injections via (compromised) web 2.0 applications</a:t>
            </a:r>
          </a:p>
          <a:p>
            <a:pPr marL="636587" lvl="1" indent="-342900"/>
            <a:endParaRPr lang="en-US" sz="1600" dirty="0"/>
          </a:p>
          <a:p>
            <a:pPr marL="636587" lvl="1" indent="-342900"/>
            <a:endParaRPr lang="en-US" sz="1600" dirty="0" smtClean="0"/>
          </a:p>
          <a:p>
            <a:pPr marL="636587" lvl="1" indent="-342900"/>
            <a:endParaRPr lang="en-US" dirty="0" smtClean="0"/>
          </a:p>
          <a:p>
            <a:pPr marL="346075" indent="-342900"/>
            <a:endParaRPr lang="en-US" dirty="0"/>
          </a:p>
          <a:p>
            <a:pPr marL="3175" indent="0">
              <a:buNone/>
            </a:pP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04800" y="1981200"/>
            <a:ext cx="5020931" cy="2854489"/>
          </a:xfrm>
          <a:prstGeom prst="roundRect">
            <a:avLst>
              <a:gd name="adj" fmla="val 542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561966" y="2236153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Signature Match</a:t>
            </a:r>
          </a:p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(CPRL/Checksum)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ight Arrow 9"/>
          <p:cNvSpPr/>
          <p:nvPr/>
        </p:nvSpPr>
        <p:spPr bwMode="auto">
          <a:xfrm rot="5400000">
            <a:off x="2298986" y="1355632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9309" y="1365961"/>
            <a:ext cx="2432069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File Sample</a:t>
            </a:r>
            <a:endParaRPr lang="en-US" sz="20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002723" y="2225080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Decryption/unpacking System  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991669" y="3169694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accent4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Code Emulator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66523" y="3183771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Behavior Analysis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5400000">
            <a:off x="427070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35269" y="5345742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Suspicious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Forward to cloud-based FortiGuard AV service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5400000">
            <a:off x="2289451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1378" y="5347244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Pass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No Further Action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60964" y="4282397"/>
            <a:ext cx="3042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AV Engine 2.0</a:t>
            </a:r>
          </a:p>
        </p:txBody>
      </p:sp>
      <p:sp>
        <p:nvSpPr>
          <p:cNvPr id="20" name="Right Arrow 19"/>
          <p:cNvSpPr/>
          <p:nvPr/>
        </p:nvSpPr>
        <p:spPr bwMode="auto">
          <a:xfrm rot="5400000">
            <a:off x="4151832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88906" y="5399045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Blocked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lvl="0" algn="ctr">
              <a:spcBef>
                <a:spcPct val="20000"/>
              </a:spcBef>
              <a:buClr>
                <a:srgbClr val="C00000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Arial"/>
                <a:ea typeface="Arial Narrow" pitchFamily="-65" charset="0"/>
              </a:rPr>
              <a:t>File discarded, option to Quarantine and event logged</a:t>
            </a:r>
            <a:endParaRPr lang="en-US" sz="1100" b="1" dirty="0">
              <a:solidFill>
                <a:srgbClr val="5F5F5F"/>
              </a:solidFill>
              <a:latin typeface="Arial"/>
              <a:ea typeface="Arial Narrow" pitchFamily="-65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6" name="Right Triangle 2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248036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In-box AV functions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3140716"/>
              </p:ext>
            </p:extLst>
          </p:nvPr>
        </p:nvGraphicFramePr>
        <p:xfrm>
          <a:off x="523791" y="1409959"/>
          <a:ext cx="8159360" cy="414528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846220"/>
                <a:gridCol w="2156570"/>
                <a:gridCol w="2156570"/>
              </a:tblGrid>
              <a:tr h="13649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Proxy Based</a:t>
                      </a:r>
                      <a:endParaRPr lang="en-US" sz="16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Flow Based</a:t>
                      </a:r>
                      <a:endParaRPr lang="en-US" sz="16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External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dirty="0" smtClean="0"/>
                        <a:t>Sandboxing </a:t>
                      </a:r>
                      <a:endParaRPr lang="en-US" sz="18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FortiCloud Sandbox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FortiSandbox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FortiCloud Sandbox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FortiSandbox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</a:rPr>
                        <a:t>Anti-Bot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FortiGuard Botnet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Servers Black List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FortiGuard Botnet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Servers Black List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</a:rPr>
                        <a:t>Protocols Supported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HTTP/HTTPS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SMTP/SMTPS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POP3/POP3S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IMAP/IMAPS,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MAPI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FTP/SFTP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="0" i="0" baseline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NNTP (CLI)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HTTP/HTTPS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SMTP/SMTPS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POP3/POP3S</a:t>
                      </a:r>
                      <a:endParaRPr lang="en-US" sz="1600" baseline="0" dirty="0" smtClean="0">
                        <a:sym typeface="Zapf Dingbats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IMAP/IMAPS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FTP/SFTP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NNTP</a:t>
                      </a:r>
                    </a:p>
                  </a:txBody>
                  <a:tcPr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</a:rPr>
                        <a:t>Replacement message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All supported Protocols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Limited to HTTP/HTTPS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2" name="Right Triangle 11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26680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AV Service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7157" y="1436913"/>
            <a:ext cx="2639960" cy="390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:\Users\ashiiya\Desktop\VB100RA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893" y="1318162"/>
            <a:ext cx="5700772" cy="487764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 bwMode="auto">
          <a:xfrm>
            <a:off x="5475701" y="1606467"/>
            <a:ext cx="440012" cy="14001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Fortinet</a:t>
            </a:r>
            <a:endParaRPr kumimoji="0" lang="en-US" sz="9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4879942" y="1930405"/>
            <a:ext cx="66708" cy="76196"/>
          </a:xfrm>
          <a:prstGeom prst="ellipse">
            <a:avLst/>
          </a:pr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6" name="Straight Connector 5"/>
          <p:cNvCxnSpPr>
            <a:stCxn id="4" idx="6"/>
          </p:cNvCxnSpPr>
          <p:nvPr/>
        </p:nvCxnSpPr>
        <p:spPr bwMode="auto">
          <a:xfrm flipV="1">
            <a:off x="4946650" y="1720850"/>
            <a:ext cx="527050" cy="2476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19987849"/>
      </p:ext>
    </p:extLst>
  </p:cSld>
  <p:clrMapOvr>
    <a:masterClrMapping/>
  </p:clrMapOvr>
  <p:transition xmlns:p14="http://schemas.microsoft.com/office/powerpoint/2010/main"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Analysis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75184" y="4626409"/>
            <a:ext cx="8229600" cy="171289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Integration with </a:t>
            </a:r>
            <a:r>
              <a:rPr lang="en-US" sz="2000" b="1" dirty="0" smtClean="0">
                <a:solidFill>
                  <a:srgbClr val="9E0000"/>
                </a:solidFill>
              </a:rPr>
              <a:t>FortiSandbox/ FortiCloud Sandbox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Automated submission all files or when file is flagged as suspicious by AV engine</a:t>
            </a:r>
            <a:endParaRPr lang="en-US" sz="1200" dirty="0" smtClean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Summary report is available on FortiGate dashboard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98" y="1268432"/>
            <a:ext cx="1919365" cy="1427220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 bwMode="auto">
          <a:xfrm rot="1975183" flipH="1">
            <a:off x="1626677" y="2194154"/>
            <a:ext cx="2281293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 descr="forticloud-analytics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4549" y="1390336"/>
            <a:ext cx="4193206" cy="249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ight Arrow 20"/>
          <p:cNvSpPr/>
          <p:nvPr/>
        </p:nvSpPr>
        <p:spPr bwMode="auto">
          <a:xfrm>
            <a:off x="3946233" y="2816138"/>
            <a:ext cx="1601068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595480" y="2871302"/>
            <a:ext cx="2118090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FortiCloud Sandbox/ FortiSandbox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ight Arrow 22"/>
          <p:cNvSpPr/>
          <p:nvPr/>
        </p:nvSpPr>
        <p:spPr bwMode="auto">
          <a:xfrm>
            <a:off x="1064482" y="2812347"/>
            <a:ext cx="1601068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4" name="Picture 23" descr="FortiGate_Icon_1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39" y="2597799"/>
            <a:ext cx="2088506" cy="130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 bwMode="auto">
          <a:xfrm>
            <a:off x="1625345" y="3685006"/>
            <a:ext cx="2472438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Suspicious files and related logs are uploaded 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058826" y="348148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331304" y="3621247"/>
            <a:ext cx="2472438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Scan results are available on FortiCloud Portal  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197298" y="3485274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754353" y="2030860"/>
            <a:ext cx="2708106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Summary results are displayed on FortiGate’s Widget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2579813" y="196243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5" name="Right Triangle 3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42556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Analysis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27300" y="1486495"/>
            <a:ext cx="3262053" cy="4817799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6"/>
                </a:solidFill>
              </a:rPr>
              <a:t>FortiSandbox Cloud Integration</a:t>
            </a:r>
          </a:p>
          <a:p>
            <a:pPr>
              <a:buClr>
                <a:schemeClr val="accent6"/>
              </a:buClr>
            </a:pPr>
            <a:r>
              <a:rPr lang="en-US" dirty="0"/>
              <a:t>FortiSandbox Viewer</a:t>
            </a:r>
          </a:p>
          <a:p>
            <a:pPr>
              <a:buClr>
                <a:schemeClr val="accent6"/>
              </a:buClr>
            </a:pPr>
            <a:r>
              <a:rPr lang="en-US" dirty="0"/>
              <a:t>View detailed analysis</a:t>
            </a:r>
          </a:p>
          <a:p>
            <a:pPr>
              <a:buClr>
                <a:schemeClr val="accent6"/>
              </a:buClr>
            </a:pPr>
            <a:r>
              <a:rPr lang="en-US" dirty="0"/>
              <a:t>Manual source quarantine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3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5" name="Right Triangle 3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V5.2.3</a:t>
              </a:r>
            </a:p>
          </p:txBody>
        </p:sp>
      </p:grpSp>
      <p:pic>
        <p:nvPicPr>
          <p:cNvPr id="31" name="Picture 30" descr="2015-03-11_11-28-4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4" r="1276" b="4639"/>
          <a:stretch/>
        </p:blipFill>
        <p:spPr>
          <a:xfrm>
            <a:off x="3903133" y="1710265"/>
            <a:ext cx="5240867" cy="3547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417" y="3217334"/>
            <a:ext cx="3785583" cy="273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2015-03-11_11-28-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819" y="2893481"/>
            <a:ext cx="1226447" cy="1009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3137375"/>
      </p:ext>
    </p:extLst>
  </p:cSld>
  <p:clrMapOvr>
    <a:masterClrMapping/>
  </p:clrMapOvr>
  <p:transition xmlns:p14="http://schemas.microsoft.com/office/powerpoint/2010/main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636102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Antispam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E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Supports SMTP, STMPS, IMAP, POP3, IMAPS and POP3S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FortiGuard AS Filtering: RLB, SURLB, checksum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Phishing URL detection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HELO DNS lookup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Manual BWL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Filtering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Banned words, scoring method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3743" y="4796356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Detects and remove spam emails to prevent malicious activities from occurring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3450" y="4078273"/>
            <a:ext cx="1949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Email Filter Profile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117" y="1505436"/>
            <a:ext cx="4229621" cy="2386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98739"/>
      </p:ext>
    </p:extLst>
  </p:cSld>
  <p:clrMapOvr>
    <a:masterClrMapping/>
  </p:clrMapOvr>
  <p:transition xmlns:p14="http://schemas.microsoft.com/office/powerpoint/2010/main">
    <p:wipe dir="r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Antispam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293985"/>
            <a:ext cx="8229600" cy="16522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FortiGate as </a:t>
            </a:r>
            <a:r>
              <a:rPr lang="en-US" sz="2000" b="1" dirty="0" err="1">
                <a:solidFill>
                  <a:srgbClr val="9E0000"/>
                </a:solidFill>
              </a:rPr>
              <a:t>Antispam</a:t>
            </a:r>
            <a:r>
              <a:rPr lang="en-US" sz="2000" b="1" dirty="0">
                <a:solidFill>
                  <a:srgbClr val="9E0000"/>
                </a:solidFill>
              </a:rPr>
              <a:t> Gateway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Tag subject or discard when spam is detected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Uses both local and FortiGuard DB to detect spams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Also detects phishing URLs on Emails</a:t>
            </a:r>
            <a:endParaRPr lang="en-US" sz="1800" dirty="0"/>
          </a:p>
          <a:p>
            <a:pPr>
              <a:buClr>
                <a:schemeClr val="accent6"/>
              </a:buClr>
            </a:pP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pic>
        <p:nvPicPr>
          <p:cNvPr id="6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045" y="1604282"/>
            <a:ext cx="5697340" cy="2414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791260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Spam Filters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pic>
        <p:nvPicPr>
          <p:cNvPr id="5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entagon 6"/>
          <p:cNvSpPr/>
          <p:nvPr/>
        </p:nvSpPr>
        <p:spPr bwMode="auto">
          <a:xfrm>
            <a:off x="7012522" y="1778730"/>
            <a:ext cx="1748067" cy="895314"/>
          </a:xfrm>
          <a:prstGeom prst="homePlate">
            <a:avLst>
              <a:gd name="adj" fmla="val 0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6903" y="2009586"/>
            <a:ext cx="145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Checksum Check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URL Check</a:t>
            </a:r>
          </a:p>
        </p:txBody>
      </p:sp>
      <p:sp>
        <p:nvSpPr>
          <p:cNvPr id="10" name="Pentagon 9"/>
          <p:cNvSpPr/>
          <p:nvPr/>
        </p:nvSpPr>
        <p:spPr bwMode="auto">
          <a:xfrm>
            <a:off x="5991821" y="1780464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4326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(body)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4992645" y="1782198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3625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  <a:b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(received header)</a:t>
            </a:r>
          </a:p>
        </p:txBody>
      </p:sp>
      <p:sp>
        <p:nvSpPr>
          <p:cNvPr id="14" name="Pentagon 13"/>
          <p:cNvSpPr/>
          <p:nvPr/>
        </p:nvSpPr>
        <p:spPr bwMode="auto">
          <a:xfrm>
            <a:off x="3991742" y="1782198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73484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(Subject)</a:t>
            </a:r>
          </a:p>
        </p:txBody>
      </p:sp>
      <p:sp>
        <p:nvSpPr>
          <p:cNvPr id="16" name="Pentagon 15"/>
          <p:cNvSpPr/>
          <p:nvPr/>
        </p:nvSpPr>
        <p:spPr bwMode="auto">
          <a:xfrm>
            <a:off x="2582975" y="1783932"/>
            <a:ext cx="1716401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2892" y="1732587"/>
            <a:ext cx="1474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Return </a:t>
            </a: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</a:t>
            </a:r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DNS Check</a:t>
            </a:r>
          </a:p>
          <a:p>
            <a:pPr algn="ctr"/>
            <a:r>
              <a:rPr lang="en-US" sz="12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MIME Header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Address BWL Check</a:t>
            </a:r>
          </a:p>
        </p:txBody>
      </p:sp>
      <p:sp>
        <p:nvSpPr>
          <p:cNvPr id="18" name="Pentagon 17"/>
          <p:cNvSpPr/>
          <p:nvPr/>
        </p:nvSpPr>
        <p:spPr bwMode="auto">
          <a:xfrm>
            <a:off x="1097766" y="1783932"/>
            <a:ext cx="180250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4538" y="1928015"/>
            <a:ext cx="1528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DNSBL/ORDBL</a:t>
            </a:r>
          </a:p>
          <a:p>
            <a:pPr algn="ctr"/>
            <a:r>
              <a:rPr lang="en-US" sz="1200" b="1" dirty="0" smtClean="0"/>
              <a:t>HELO DNS lookup</a:t>
            </a:r>
            <a:endParaRPr lang="en-US" sz="1200" b="1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IP Check</a:t>
            </a:r>
          </a:p>
        </p:txBody>
      </p:sp>
      <p:sp>
        <p:nvSpPr>
          <p:cNvPr id="20" name="Pentagon 19"/>
          <p:cNvSpPr/>
          <p:nvPr/>
        </p:nvSpPr>
        <p:spPr bwMode="auto">
          <a:xfrm>
            <a:off x="379031" y="1785666"/>
            <a:ext cx="99855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2878" y="2112681"/>
            <a:ext cx="107238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375882" y="2711989"/>
            <a:ext cx="2285999" cy="290572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Last Hop IP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2949820" y="1411537"/>
            <a:ext cx="3044834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Header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099165" y="1424032"/>
            <a:ext cx="2650661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Content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Bent Arrow 27"/>
          <p:cNvSpPr/>
          <p:nvPr/>
        </p:nvSpPr>
        <p:spPr bwMode="auto">
          <a:xfrm rot="10800000" flipH="1">
            <a:off x="215247" y="1693936"/>
            <a:ext cx="372827" cy="454002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E46C0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5250" y="1431329"/>
            <a:ext cx="2303152" cy="307777"/>
          </a:xfrm>
          <a:prstGeom prst="rect">
            <a:avLst/>
          </a:prstGeom>
          <a:solidFill>
            <a:srgbClr val="E46C0A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SMTP/SMTPS</a:t>
            </a:r>
          </a:p>
        </p:txBody>
      </p:sp>
      <p:sp>
        <p:nvSpPr>
          <p:cNvPr id="29" name="Pentagon 28"/>
          <p:cNvSpPr/>
          <p:nvPr/>
        </p:nvSpPr>
        <p:spPr bwMode="auto">
          <a:xfrm>
            <a:off x="7025011" y="4137312"/>
            <a:ext cx="1748067" cy="895314"/>
          </a:xfrm>
          <a:prstGeom prst="homePlate">
            <a:avLst>
              <a:gd name="adj" fmla="val 0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09392" y="4368168"/>
            <a:ext cx="145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Checksum Check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URL Check</a:t>
            </a:r>
          </a:p>
        </p:txBody>
      </p:sp>
      <p:sp>
        <p:nvSpPr>
          <p:cNvPr id="31" name="Pentagon 30"/>
          <p:cNvSpPr/>
          <p:nvPr/>
        </p:nvSpPr>
        <p:spPr bwMode="auto">
          <a:xfrm>
            <a:off x="5015276" y="4139046"/>
            <a:ext cx="2295844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16624" y="4415739"/>
            <a:ext cx="1822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(body)</a:t>
            </a:r>
          </a:p>
        </p:txBody>
      </p:sp>
      <p:sp>
        <p:nvSpPr>
          <p:cNvPr id="35" name="Pentagon 34"/>
          <p:cNvSpPr/>
          <p:nvPr/>
        </p:nvSpPr>
        <p:spPr bwMode="auto">
          <a:xfrm>
            <a:off x="3573115" y="4140780"/>
            <a:ext cx="173792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" name="Pentagon 36"/>
          <p:cNvSpPr/>
          <p:nvPr/>
        </p:nvSpPr>
        <p:spPr bwMode="auto">
          <a:xfrm>
            <a:off x="1937232" y="4142514"/>
            <a:ext cx="1926468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2014" y="4381740"/>
            <a:ext cx="189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(</a:t>
            </a: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Subject)</a:t>
            </a:r>
          </a:p>
        </p:txBody>
      </p:sp>
      <p:sp>
        <p:nvSpPr>
          <p:cNvPr id="41" name="Pentagon 40"/>
          <p:cNvSpPr/>
          <p:nvPr/>
        </p:nvSpPr>
        <p:spPr bwMode="auto">
          <a:xfrm>
            <a:off x="391520" y="4144248"/>
            <a:ext cx="183629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5367" y="4286597"/>
            <a:ext cx="18924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MIME Header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address BWL Check</a:t>
            </a:r>
          </a:p>
        </p:txBody>
      </p:sp>
      <p:sp>
        <p:nvSpPr>
          <p:cNvPr id="44" name="Rounded Rectangle 43"/>
          <p:cNvSpPr/>
          <p:nvPr/>
        </p:nvSpPr>
        <p:spPr bwMode="auto">
          <a:xfrm>
            <a:off x="411620" y="5104591"/>
            <a:ext cx="4646705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Header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5058326" y="3782614"/>
            <a:ext cx="3703989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Content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Bent Arrow 46"/>
          <p:cNvSpPr/>
          <p:nvPr/>
        </p:nvSpPr>
        <p:spPr bwMode="auto">
          <a:xfrm rot="10800000" flipH="1">
            <a:off x="227736" y="4052518"/>
            <a:ext cx="372827" cy="454002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7739" y="3789911"/>
            <a:ext cx="2559721" cy="30777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IMAP, IMAPS, POP3, POP3S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50688" y="5628457"/>
            <a:ext cx="4530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Order of Spam Filters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06151" y="4286597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  <a:b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(received header)</a:t>
            </a:r>
          </a:p>
        </p:txBody>
      </p:sp>
      <p:sp>
        <p:nvSpPr>
          <p:cNvPr id="50" name="Oval 49"/>
          <p:cNvSpPr/>
          <p:nvPr/>
        </p:nvSpPr>
        <p:spPr bwMode="auto">
          <a:xfrm>
            <a:off x="6847412" y="5417499"/>
            <a:ext cx="162140" cy="16212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847412" y="5623939"/>
            <a:ext cx="162140" cy="16212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6847412" y="5857399"/>
            <a:ext cx="162140" cy="16212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29823" y="537696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 Service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29823" y="558340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Local Filter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29823" y="581686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Local Filter, CLI only</a:t>
            </a:r>
          </a:p>
        </p:txBody>
      </p:sp>
    </p:spTree>
    <p:extLst>
      <p:ext uri="{BB962C8B-B14F-4D97-AF65-F5344CB8AC3E}">
        <p14:creationId xmlns:p14="http://schemas.microsoft.com/office/powerpoint/2010/main" val="394033206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3309359"/>
              </p:ext>
            </p:extLst>
          </p:nvPr>
        </p:nvGraphicFramePr>
        <p:xfrm>
          <a:off x="440801" y="1344654"/>
          <a:ext cx="3987266" cy="42808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URL Filtering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URL, web content, MIME Filtering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Time usage Quota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Transparent Safe Search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Objects, Object tagging &amp; Coloring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Local Rating &amp; Category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override option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Avoidance Prevention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Service Site blocking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Language translation &amp; Cache blocking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site by IP addresses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– Proxy avoidance category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 proxy behavior detection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793" y="4089035"/>
            <a:ext cx="2249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Web Filtering Block Page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563" y="1616268"/>
            <a:ext cx="3890341" cy="2365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2634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Service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" y="5105400"/>
            <a:ext cx="8229600" cy="1112837"/>
          </a:xfrm>
          <a:prstGeom prst="rect">
            <a:avLst/>
          </a:prstGeom>
        </p:spPr>
        <p:txBody>
          <a:bodyPr numCol="2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78 Categories in 6 Groups</a:t>
            </a:r>
          </a:p>
          <a:p>
            <a:r>
              <a:rPr lang="en-US" sz="1800" dirty="0" smtClean="0"/>
              <a:t>Over 250 million URLs rated</a:t>
            </a:r>
          </a:p>
          <a:p>
            <a:r>
              <a:rPr lang="en-US" sz="1800" dirty="0" smtClean="0"/>
              <a:t>70 Languages</a:t>
            </a:r>
          </a:p>
          <a:p>
            <a:r>
              <a:rPr lang="en-US" sz="1800" dirty="0" smtClean="0"/>
              <a:t>40-80 Billion queries per week</a:t>
            </a:r>
          </a:p>
          <a:p>
            <a:r>
              <a:rPr lang="en-US" sz="1800" dirty="0" smtClean="0"/>
              <a:t>40K URLs get automatically rated daily</a:t>
            </a:r>
          </a:p>
          <a:p>
            <a:r>
              <a:rPr lang="en-US" sz="1800" dirty="0" smtClean="0"/>
              <a:t>96% of all queried websites are rated</a:t>
            </a:r>
          </a:p>
          <a:p>
            <a:endParaRPr lang="en-US" sz="1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752600"/>
            <a:ext cx="3429000" cy="3099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4" name="Straight Connector 13"/>
          <p:cNvCxnSpPr/>
          <p:nvPr/>
        </p:nvCxnSpPr>
        <p:spPr bwMode="auto">
          <a:xfrm>
            <a:off x="3962400" y="27432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3962400" y="36576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3962400" y="45720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sp>
        <p:nvSpPr>
          <p:cNvPr id="17" name="Rounded Rectangle 16"/>
          <p:cNvSpPr/>
          <p:nvPr/>
        </p:nvSpPr>
        <p:spPr bwMode="auto">
          <a:xfrm>
            <a:off x="5181600" y="24384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More Accurate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5181600" y="34290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Less Wrongly Rated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5181600" y="43434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More</a:t>
            </a:r>
            <a:r>
              <a:rPr kumimoji="0" lang="en-US" sz="2000" b="0" i="1" u="none" strike="noStrike" cap="none" normalizeH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Coverage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2286000"/>
            <a:ext cx="431800" cy="4318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3276600"/>
            <a:ext cx="431800" cy="431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4114800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9400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22748"/>
              </p:ext>
            </p:extLst>
          </p:nvPr>
        </p:nvGraphicFramePr>
        <p:xfrm>
          <a:off x="252001" y="1260000"/>
          <a:ext cx="8639998" cy="4695192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636074"/>
                <a:gridCol w="813282"/>
                <a:gridCol w="813282"/>
                <a:gridCol w="813282"/>
                <a:gridCol w="813282"/>
                <a:gridCol w="687699"/>
                <a:gridCol w="687699"/>
                <a:gridCol w="687699"/>
                <a:gridCol w="687699"/>
              </a:tblGrid>
              <a:tr h="275592">
                <a:tc rowSpan="2"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Features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With Local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Storage</a:t>
                      </a:r>
                      <a:endParaRPr lang="en-US" sz="1200" dirty="0"/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Without Local Storage</a:t>
                      </a:r>
                    </a:p>
                  </a:txBody>
                  <a:tcPr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5555">
                <a:tc vMerge="1">
                  <a:txBody>
                    <a:bodyPr/>
                    <a:lstStyle/>
                    <a:p>
                      <a:endParaRPr lang="en-US" sz="1200" b="1" baseline="0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Now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5 min</a:t>
                      </a: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hr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24 hr *</a:t>
                      </a: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Now</a:t>
                      </a: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5 min</a:t>
                      </a: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hr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24 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hr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horzOverflow="overflow">
                    <a:solidFill>
                      <a:schemeClr val="accent4"/>
                    </a:solidFill>
                  </a:tcPr>
                </a:tc>
              </a:tr>
              <a:tr h="145555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– </a:t>
                      </a: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Sources</a:t>
                      </a:r>
                      <a:endParaRPr lang="en-US" sz="1200" b="1" baseline="0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– </a:t>
                      </a: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Applications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– </a:t>
                      </a: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Cloud Application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 Destinations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 Websites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 Threats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 All Sessions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horzOverflow="overflow"/>
                </a:tc>
              </a:tr>
              <a:tr h="262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System Events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</a:tr>
              <a:tr h="262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Admin Logins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</a:tr>
              <a:tr h="262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VPN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</a:tr>
              <a:tr h="262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Viewer –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FortiSandbox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  <a:endParaRPr lang="en-US" sz="1600" b="0" dirty="0">
                        <a:solidFill>
                          <a:srgbClr val="446E60"/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</a:tr>
              <a:tr h="26235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Sniffer Mode Support </a:t>
                      </a:r>
                    </a:p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(All Viewers)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446E60"/>
                          </a:solidFill>
                        </a:rPr>
                        <a:t>✔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446E60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39851" y="6162783"/>
            <a:ext cx="27510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Not available for  desktop models with SSD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FortiView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11611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 Search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1524000" y="4419600"/>
            <a:ext cx="670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9E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Advantages over client’s browser configuration: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3CC33">
                    <a:lumMod val="50000"/>
                  </a:srgbClr>
                </a:solidFill>
                <a:effectLst/>
                <a:uLnTx/>
                <a:uFillTx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  <a:sym typeface="Zapf Dingbat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Easy to provision – no need to “touch” clients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3CC33">
                    <a:lumMod val="50000"/>
                  </a:srgbClr>
                </a:solidFill>
                <a:effectLst/>
                <a:uLnTx/>
                <a:uFillTx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  <a:sym typeface="Zapf Dingbat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Prevents safe search avoidance</a:t>
            </a:r>
          </a:p>
        </p:txBody>
      </p:sp>
      <p:pic>
        <p:nvPicPr>
          <p:cNvPr id="40" name="Picture 39" descr="LAN-basic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3124200"/>
            <a:ext cx="857250" cy="771525"/>
          </a:xfrm>
          <a:prstGeom prst="rect">
            <a:avLst/>
          </a:prstGeom>
          <a:effectLst>
            <a:outerShdw blurRad="152400" dist="1651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1" name="Picture 40" descr="Monito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3429000"/>
            <a:ext cx="346184" cy="538509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2" name="Picture 41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3733800"/>
            <a:ext cx="785612" cy="6096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43" name="Rectangular Callout 42"/>
          <p:cNvSpPr/>
          <p:nvPr/>
        </p:nvSpPr>
        <p:spPr bwMode="auto">
          <a:xfrm>
            <a:off x="609600" y="2362200"/>
            <a:ext cx="1752600" cy="609600"/>
          </a:xfrm>
          <a:prstGeom prst="wedgeRectCallout">
            <a:avLst>
              <a:gd name="adj1" fmla="val 38329"/>
              <a:gd name="adj2" fmla="val 137347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User does a search from portal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33400" y="2895600"/>
            <a:ext cx="256460" cy="250981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  <p:pic>
        <p:nvPicPr>
          <p:cNvPr id="45" name="Picture 44" descr="FortiGate_Icon_1U_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2590800"/>
            <a:ext cx="1371600" cy="858062"/>
          </a:xfrm>
          <a:prstGeom prst="rect">
            <a:avLst/>
          </a:prstGeom>
        </p:spPr>
      </p:pic>
      <p:sp>
        <p:nvSpPr>
          <p:cNvPr id="46" name="Freeform 45"/>
          <p:cNvSpPr/>
          <p:nvPr/>
        </p:nvSpPr>
        <p:spPr>
          <a:xfrm>
            <a:off x="2514600" y="2971800"/>
            <a:ext cx="1121465" cy="311763"/>
          </a:xfrm>
          <a:custGeom>
            <a:avLst/>
            <a:gdLst>
              <a:gd name="connsiteX0" fmla="*/ 0 w 1121465"/>
              <a:gd name="connsiteY0" fmla="*/ 311763 h 311763"/>
              <a:gd name="connsiteX1" fmla="*/ 581000 w 1121465"/>
              <a:gd name="connsiteY1" fmla="*/ 41563 h 311763"/>
              <a:gd name="connsiteX2" fmla="*/ 1121465 w 1121465"/>
              <a:gd name="connsiteY2" fmla="*/ 1033 h 31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65" h="311763">
                <a:moveTo>
                  <a:pt x="0" y="311763"/>
                </a:moveTo>
                <a:cubicBezTo>
                  <a:pt x="197044" y="202557"/>
                  <a:pt x="394089" y="93351"/>
                  <a:pt x="581000" y="41563"/>
                </a:cubicBezTo>
                <a:cubicBezTo>
                  <a:pt x="767911" y="-10225"/>
                  <a:pt x="1121465" y="1033"/>
                  <a:pt x="1121465" y="1033"/>
                </a:cubicBezTo>
              </a:path>
            </a:pathLst>
          </a:custGeom>
          <a:noFill/>
          <a:ln w="25400" cap="flat" cmpd="sng" algn="ctr">
            <a:solidFill>
              <a:srgbClr val="DC291E"/>
            </a:solidFill>
            <a:prstDash val="solid"/>
            <a:headEnd type="none"/>
            <a:tailEnd type="triangle" w="lg" len="lg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Freeform 46"/>
          <p:cNvSpPr/>
          <p:nvPr/>
        </p:nvSpPr>
        <p:spPr>
          <a:xfrm rot="2026884">
            <a:off x="4716403" y="2952463"/>
            <a:ext cx="1121465" cy="311763"/>
          </a:xfrm>
          <a:custGeom>
            <a:avLst/>
            <a:gdLst>
              <a:gd name="connsiteX0" fmla="*/ 0 w 1121465"/>
              <a:gd name="connsiteY0" fmla="*/ 311763 h 311763"/>
              <a:gd name="connsiteX1" fmla="*/ 581000 w 1121465"/>
              <a:gd name="connsiteY1" fmla="*/ 41563 h 311763"/>
              <a:gd name="connsiteX2" fmla="*/ 1121465 w 1121465"/>
              <a:gd name="connsiteY2" fmla="*/ 1033 h 31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65" h="311763">
                <a:moveTo>
                  <a:pt x="0" y="311763"/>
                </a:moveTo>
                <a:cubicBezTo>
                  <a:pt x="197044" y="202557"/>
                  <a:pt x="394089" y="93351"/>
                  <a:pt x="581000" y="41563"/>
                </a:cubicBezTo>
                <a:cubicBezTo>
                  <a:pt x="767911" y="-10225"/>
                  <a:pt x="1121465" y="1033"/>
                  <a:pt x="1121465" y="1033"/>
                </a:cubicBezTo>
              </a:path>
            </a:pathLst>
          </a:custGeom>
          <a:noFill/>
          <a:ln w="25400" cap="flat" cmpd="sng" algn="ctr">
            <a:solidFill>
              <a:srgbClr val="DC291E"/>
            </a:solidFill>
            <a:prstDash val="solid"/>
            <a:headEnd type="none"/>
            <a:tailEnd type="triangle" w="lg" len="lg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ectangular Callout 47"/>
          <p:cNvSpPr/>
          <p:nvPr/>
        </p:nvSpPr>
        <p:spPr bwMode="auto">
          <a:xfrm>
            <a:off x="2362200" y="1524000"/>
            <a:ext cx="3048000" cy="609600"/>
          </a:xfrm>
          <a:prstGeom prst="wedgeRectCallout">
            <a:avLst>
              <a:gd name="adj1" fmla="val 9855"/>
              <a:gd name="adj2" fmla="val 170589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FortiGate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transparently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inserts Safe-Search parameter to the query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2286000" y="2057400"/>
            <a:ext cx="256460" cy="250981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2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66" t="25424" r="18653" b="30252"/>
          <a:stretch/>
        </p:blipFill>
        <p:spPr>
          <a:xfrm>
            <a:off x="5791201" y="3200401"/>
            <a:ext cx="1066800" cy="42184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0200" y="3581400"/>
            <a:ext cx="1143000" cy="32862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3200" y="3581400"/>
            <a:ext cx="899694" cy="381000"/>
          </a:xfrm>
          <a:prstGeom prst="rect">
            <a:avLst/>
          </a:prstGeom>
        </p:spPr>
      </p:pic>
      <p:sp>
        <p:nvSpPr>
          <p:cNvPr id="53" name="Rectangular Callout 52"/>
          <p:cNvSpPr/>
          <p:nvPr/>
        </p:nvSpPr>
        <p:spPr bwMode="auto">
          <a:xfrm>
            <a:off x="6477000" y="1828800"/>
            <a:ext cx="1981200" cy="914400"/>
          </a:xfrm>
          <a:prstGeom prst="wedgeRectCallout">
            <a:avLst>
              <a:gd name="adj1" fmla="val -46208"/>
              <a:gd name="adj2" fmla="val 101149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Search engines response with Safe-Search results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324600" y="2667000"/>
            <a:ext cx="256460" cy="250981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76817304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Access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3175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Restrict by Domain</a:t>
            </a:r>
            <a:endParaRPr lang="en-US" sz="2000" b="1" dirty="0">
              <a:solidFill>
                <a:srgbClr val="9E0000"/>
              </a:solidFill>
            </a:endParaRPr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 smtClean="0"/>
              <a:t>Allows </a:t>
            </a:r>
            <a:r>
              <a:rPr lang="en-US" dirty="0"/>
              <a:t>a workplace to restrict </a:t>
            </a:r>
            <a:r>
              <a:rPr lang="en-US" dirty="0" smtClean="0"/>
              <a:t>Google </a:t>
            </a:r>
            <a:r>
              <a:rPr lang="en-US" dirty="0"/>
              <a:t>access to only their corporate accounts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sz="1800" dirty="0"/>
              <a:t>Proxy WF only</a:t>
            </a:r>
          </a:p>
          <a:p>
            <a:pPr lvl="1"/>
            <a:r>
              <a:rPr lang="en-US" sz="1800" dirty="0" smtClean="0"/>
              <a:t>Deep inspection required</a:t>
            </a:r>
            <a:endParaRPr lang="en-US" sz="1800" dirty="0"/>
          </a:p>
          <a:p>
            <a:pPr marL="287337" lvl="1" indent="0">
              <a:buNone/>
            </a:pPr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2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4" name="Right Triangle 2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8115" y="3447716"/>
            <a:ext cx="6061129" cy="144780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516598340"/>
      </p:ext>
    </p:extLst>
  </p:cSld>
  <p:clrMapOvr>
    <a:masterClrMapping/>
  </p:clrMapOvr>
  <p:transition xmlns:p14="http://schemas.microsoft.com/office/powerpoint/2010/main">
    <p:wipe dir="r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Manual URL Filter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96" y="1691774"/>
            <a:ext cx="8945104" cy="14097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08000" y="3596105"/>
            <a:ext cx="836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69863"/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URL Definition</a:t>
            </a:r>
          </a:p>
          <a:p>
            <a:pPr marL="173037" indent="-342900">
              <a:buFont typeface="Arial"/>
              <a:buChar char="•"/>
            </a:pPr>
            <a:r>
              <a:rPr lang="en-US" sz="2000" dirty="0" smtClean="0">
                <a:latin typeface="Arial"/>
                <a:cs typeface="Arial"/>
              </a:rPr>
              <a:t>Static, regular expression or wildcard</a:t>
            </a:r>
          </a:p>
          <a:p>
            <a:pPr marL="287337" lvl="1" indent="0">
              <a:buNone/>
            </a:pPr>
            <a:endParaRPr lang="en-US" sz="2000" dirty="0">
              <a:latin typeface="Arial"/>
              <a:cs typeface="Arial"/>
            </a:endParaRPr>
          </a:p>
          <a:p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HTTP-Referrer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Arial"/>
                <a:cs typeface="Arial"/>
              </a:rPr>
              <a:t>Allows </a:t>
            </a:r>
            <a:r>
              <a:rPr lang="en-US" sz="2000" dirty="0">
                <a:latin typeface="Arial"/>
                <a:cs typeface="Arial"/>
              </a:rPr>
              <a:t>websites to be blocked/allowed except when clicking a link on another website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4" name="Right Triangle 2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2193923"/>
      </p:ext>
    </p:extLst>
  </p:cSld>
  <p:clrMapOvr>
    <a:masterClrMapping/>
  </p:clrMapOvr>
  <p:transition xmlns:p14="http://schemas.microsoft.com/office/powerpoint/2010/main">
    <p:wipe dir="r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Proxy Avoidance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accent6"/>
              </a:buClr>
            </a:pPr>
            <a:r>
              <a:rPr lang="en-US" sz="2000" dirty="0"/>
              <a:t>Blocking known sites that: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Provide listing of HTTP Proxy services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Provide Proxy Avoidance techniques &amp; Instructions, software downloads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buClr>
                <a:schemeClr val="accent6"/>
              </a:buClr>
            </a:pPr>
            <a:r>
              <a:rPr lang="en-US" sz="1600" dirty="0"/>
              <a:t>(Language) Translate websites</a:t>
            </a:r>
          </a:p>
          <a:p>
            <a:pPr lvl="1">
              <a:buClr>
                <a:schemeClr val="accent6"/>
              </a:buClr>
            </a:pPr>
            <a:endParaRPr lang="en-US" sz="1800" dirty="0"/>
          </a:p>
          <a:p>
            <a:pPr>
              <a:buClr>
                <a:schemeClr val="accent6"/>
              </a:buClr>
            </a:pPr>
            <a:r>
              <a:rPr lang="en-US" sz="2000" dirty="0"/>
              <a:t>Identify and rates redirected websites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Cache &amp; Translation sites</a:t>
            </a:r>
          </a:p>
          <a:p>
            <a:pPr lvl="1">
              <a:buClr>
                <a:schemeClr val="accent6"/>
              </a:buClr>
            </a:pPr>
            <a:endParaRPr lang="en-US" sz="1800" dirty="0"/>
          </a:p>
          <a:p>
            <a:pPr>
              <a:buClr>
                <a:schemeClr val="accent6"/>
              </a:buClr>
            </a:pPr>
            <a:endParaRPr lang="en-US" sz="2000" dirty="0"/>
          </a:p>
          <a:p>
            <a:pPr>
              <a:buClr>
                <a:schemeClr val="accent6"/>
              </a:buClr>
            </a:pPr>
            <a:endParaRPr lang="en-US" sz="2000" dirty="0"/>
          </a:p>
          <a:p>
            <a:pPr>
              <a:buClr>
                <a:schemeClr val="accent6"/>
              </a:buClr>
            </a:pPr>
            <a:endParaRPr lang="en-US" sz="2000" dirty="0"/>
          </a:p>
          <a:p>
            <a:pPr>
              <a:buClr>
                <a:schemeClr val="accent6"/>
              </a:buClr>
            </a:pPr>
            <a:endParaRPr lang="en-US" sz="2000" dirty="0"/>
          </a:p>
          <a:p>
            <a:pPr>
              <a:buClr>
                <a:schemeClr val="accent6"/>
              </a:buClr>
            </a:pPr>
            <a:r>
              <a:rPr lang="en-US" sz="2000" dirty="0"/>
              <a:t>Rate sites by IP addresses</a:t>
            </a:r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680" y="3840845"/>
            <a:ext cx="6629400" cy="1365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805230"/>
      </p:ext>
    </p:extLst>
  </p:cSld>
  <p:clrMapOvr>
    <a:masterClrMapping/>
  </p:clrMapOvr>
  <p:transition xmlns:p14="http://schemas.microsoft.com/office/powerpoint/2010/main"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Proxy Avoidance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057400" y="121920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Defense-in-Depth</a:t>
            </a:r>
          </a:p>
        </p:txBody>
      </p:sp>
      <p:pic>
        <p:nvPicPr>
          <p:cNvPr id="9" name="Picture 8" descr="Web_Filter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66700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" name="Right Triangle 9"/>
          <p:cNvSpPr/>
          <p:nvPr/>
        </p:nvSpPr>
        <p:spPr bwMode="auto">
          <a:xfrm rot="10800000">
            <a:off x="2808357" y="373380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327286"/>
              </p:ext>
            </p:extLst>
          </p:nvPr>
        </p:nvGraphicFramePr>
        <p:xfrm>
          <a:off x="3048000" y="2057400"/>
          <a:ext cx="2590800" cy="233016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B="144000"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Category = Proxy </a:t>
                      </a:r>
                    </a:p>
                  </a:txBody>
                  <a:tcPr marB="144000"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 bwMode="auto">
          <a:xfrm>
            <a:off x="2808357" y="3352800"/>
            <a:ext cx="25908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Application</a:t>
            </a:r>
            <a:r>
              <a:rPr kumimoji="0" lang="en-US" sz="200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Control</a:t>
            </a:r>
            <a:endParaRPr kumimoji="0" lang="en-US" sz="240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App_Control_Ic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228600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5" name="Right Triangle 14"/>
          <p:cNvSpPr/>
          <p:nvPr/>
        </p:nvSpPr>
        <p:spPr bwMode="auto">
          <a:xfrm rot="10800000">
            <a:off x="5780157" y="373380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696989"/>
              </p:ext>
            </p:extLst>
          </p:nvPr>
        </p:nvGraphicFramePr>
        <p:xfrm>
          <a:off x="6019800" y="2057400"/>
          <a:ext cx="2590800" cy="233016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B="144000"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http_proxy_activity </a:t>
                      </a:r>
                    </a:p>
                  </a:txBody>
                  <a:tcPr marB="14400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 bwMode="auto">
          <a:xfrm>
            <a:off x="5780157" y="3352800"/>
            <a:ext cx="25908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 Signature</a:t>
            </a:r>
            <a:endParaRPr kumimoji="0" lang="en-US" sz="240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Intrusion_Prevention_Ic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1800" y="226744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9" name="Cross 18"/>
          <p:cNvSpPr/>
          <p:nvPr/>
        </p:nvSpPr>
        <p:spPr bwMode="auto">
          <a:xfrm>
            <a:off x="1752600" y="2514600"/>
            <a:ext cx="1143000" cy="1066800"/>
          </a:xfrm>
          <a:prstGeom prst="plus">
            <a:avLst>
              <a:gd name="adj" fmla="val 32881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76200" y="4724400"/>
            <a:ext cx="8610600" cy="13716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6"/>
              </a:buClr>
            </a:pPr>
            <a:r>
              <a:rPr lang="en-US" sz="2000" dirty="0" smtClean="0">
                <a:latin typeface="Arial"/>
                <a:cs typeface="Arial"/>
              </a:rPr>
              <a:t>Prevents Proxy Avoidance further …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latin typeface="Arial"/>
                <a:cs typeface="Arial"/>
              </a:rPr>
              <a:t>Application Control stops Proxy Avoidance applications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latin typeface="Arial"/>
                <a:cs typeface="Arial"/>
              </a:rPr>
              <a:t>IPS signature detects and block “zero-day” proxy activities</a:t>
            </a:r>
          </a:p>
        </p:txBody>
      </p:sp>
    </p:spTree>
    <p:extLst>
      <p:ext uri="{BB962C8B-B14F-4D97-AF65-F5344CB8AC3E}">
        <p14:creationId xmlns:p14="http://schemas.microsoft.com/office/powerpoint/2010/main" val="295238542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Inspection Modes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131070"/>
              </p:ext>
            </p:extLst>
          </p:nvPr>
        </p:nvGraphicFramePr>
        <p:xfrm>
          <a:off x="609600" y="1371600"/>
          <a:ext cx="8148034" cy="481583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7936"/>
                <a:gridCol w="1703366"/>
                <a:gridCol w="1703366"/>
                <a:gridCol w="1703366"/>
              </a:tblGrid>
              <a:tr h="19855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Proxy Based</a:t>
                      </a:r>
                      <a:endParaRPr lang="en-US" sz="16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Flow Based</a:t>
                      </a:r>
                      <a:endParaRPr lang="en-US" sz="16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DNS Based</a:t>
                      </a:r>
                      <a:endParaRPr lang="en-US" sz="16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Hardware Acceleration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HTTPS Deep-Scan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Active-X, Cookie &amp; Java Applet Filters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Other advance filtering options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Safe Search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Inject Safe Search Parameters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Blocks non-safe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search request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No</a:t>
                      </a: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Replacement Message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Redirect</a:t>
                      </a: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Concurrent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Sessions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Based on max proxy sessions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Very High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Very High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Asymmetric Traffic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Support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Yes. HTTP</a:t>
                      </a:r>
                      <a:r>
                        <a:rPr lang="en-US" sz="1600" baseline="0" dirty="0" smtClean="0">
                          <a:sym typeface="Zapf Dingbats"/>
                        </a:rPr>
                        <a:t> only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Yes. HTTP</a:t>
                      </a:r>
                      <a:r>
                        <a:rPr lang="en-US" sz="1600" baseline="0" dirty="0" smtClean="0">
                          <a:sym typeface="Zapf Dingbats"/>
                        </a:rPr>
                        <a:t> only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Category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actions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All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ym typeface="Zapf Dingbats"/>
                        </a:rPr>
                        <a:t>Auth</a:t>
                      </a:r>
                      <a:r>
                        <a:rPr lang="en-US" sz="1600" baseline="0" dirty="0" smtClean="0">
                          <a:sym typeface="Zapf Dingbats"/>
                        </a:rPr>
                        <a:t> &amp; Warning not supported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ym typeface="Zapf Dingbats"/>
                        </a:rPr>
                        <a:t>Auth</a:t>
                      </a:r>
                      <a:r>
                        <a:rPr lang="en-US" sz="1600" baseline="0" dirty="0" smtClean="0">
                          <a:sym typeface="Zapf Dingbats"/>
                        </a:rPr>
                        <a:t> &amp; Warning not supported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0" name="Right Triangle 9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70511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921640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DLP Sensor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Document Fingerprinting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name, type &amp; size Filter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Encrypted file/message Filter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Watermark Filter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Sample profiles: SSN, credit card number,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etc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detection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Archive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Archive Email, FTP, HTTP, IM, and session control content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81826" y="4358385"/>
            <a:ext cx="412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protects intellectual property from internal </a:t>
            </a:r>
            <a:r>
              <a:rPr lang="en-US" sz="1800" b="1" dirty="0" smtClean="0"/>
              <a:t>mishandling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Prevents sensitive information from transmitting to unauthorized networks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1747" y="3926916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DLP Sensor Filter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811" y="1536229"/>
            <a:ext cx="3579356" cy="228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5402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/>
        </p:nvSpPr>
        <p:spPr bwMode="auto">
          <a:xfrm rot="10800000">
            <a:off x="236286" y="3643418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9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901299"/>
              </p:ext>
            </p:extLst>
          </p:nvPr>
        </p:nvGraphicFramePr>
        <p:xfrm>
          <a:off x="413014" y="3079354"/>
          <a:ext cx="8444437" cy="2861200"/>
        </p:xfrm>
        <a:graphic>
          <a:graphicData uri="http://schemas.openxmlformats.org/drawingml/2006/table">
            <a:tbl>
              <a:tblPr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444437"/>
              </a:tblGrid>
              <a:tr h="2861200">
                <a:tc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980281" y="1485138"/>
            <a:ext cx="6566607" cy="139904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Data leakage can be intentional or unintentional result of human/software error, it is often the result of specific, targeted actions, sometimes by trusted insiders, which leads to the loss of sensitive information.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5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mtClean="0"/>
              <a:t>Overview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 bwMode="auto">
          <a:xfrm>
            <a:off x="533401" y="4226095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at Rest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381056" y="4753805"/>
            <a:ext cx="2696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Scanning of content storage repositories, to identify where sensitive data exists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311825" y="4227829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at Motion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2953269" y="4753805"/>
            <a:ext cx="286918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Intercepting and inspecting traffic which is traversing the network, to identify potentially sensitive data</a:t>
            </a:r>
          </a:p>
          <a:p>
            <a:pPr marL="742950" lvl="2" indent="-342900">
              <a:buClr>
                <a:srgbClr val="FF3300"/>
              </a:buClr>
              <a:buFont typeface="Arial Narrow" charset="0"/>
              <a:buAutoNum type="arabicPeriod"/>
            </a:pPr>
            <a:endParaRPr lang="en-US" sz="1000" b="1" dirty="0"/>
          </a:p>
        </p:txBody>
      </p:sp>
      <p:sp>
        <p:nvSpPr>
          <p:cNvPr id="12" name="Rectangle 11"/>
          <p:cNvSpPr/>
          <p:nvPr/>
        </p:nvSpPr>
        <p:spPr>
          <a:xfrm>
            <a:off x="6117413" y="4753805"/>
            <a:ext cx="2610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Endpoint solutions that monitor endpoint system activity and identify sensitive data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6111774" y="4218801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in Use</a:t>
            </a:r>
            <a:endParaRPr lang="en-US" sz="2000" dirty="0"/>
          </a:p>
        </p:txBody>
      </p:sp>
      <p:pic>
        <p:nvPicPr>
          <p:cNvPr id="14" name="Picture 13" descr="FortiGate_Icon_2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4794" y="3673922"/>
            <a:ext cx="1111868" cy="778308"/>
          </a:xfrm>
          <a:prstGeom prst="rect">
            <a:avLst/>
          </a:prstGeom>
        </p:spPr>
      </p:pic>
      <p:sp>
        <p:nvSpPr>
          <p:cNvPr id="18" name="Rectangle 20"/>
          <p:cNvSpPr/>
          <p:nvPr/>
        </p:nvSpPr>
        <p:spPr bwMode="auto">
          <a:xfrm>
            <a:off x="236771" y="3240895"/>
            <a:ext cx="6080755" cy="396615"/>
          </a:xfrm>
          <a:custGeom>
            <a:avLst/>
            <a:gdLst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3817 w 2846796"/>
              <a:gd name="connsiteY2" fmla="*/ 1797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575818 w 2846796"/>
              <a:gd name="connsiteY2" fmla="*/ 1797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669035 w 2846796"/>
              <a:gd name="connsiteY2" fmla="*/ 19138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727296 w 2846796"/>
              <a:gd name="connsiteY2" fmla="*/ 2030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762566 w 2846796"/>
              <a:gd name="connsiteY2" fmla="*/ 213374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800265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764074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6796" h="381000">
                <a:moveTo>
                  <a:pt x="0" y="0"/>
                </a:moveTo>
                <a:lnTo>
                  <a:pt x="2764074" y="0"/>
                </a:lnTo>
                <a:lnTo>
                  <a:pt x="2846796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latin typeface="Arial" charset="0"/>
                <a:ea typeface="ＭＳ Ｐゴシック" charset="0"/>
                <a:cs typeface="ＭＳ Ｐゴシック" charset="0"/>
              </a:rPr>
              <a:t>DLP solutions typically have 3 main </a:t>
            </a:r>
            <a:r>
              <a:rPr lang="en-US" sz="1600" dirty="0" smtClean="0">
                <a:latin typeface="Arial" charset="0"/>
                <a:ea typeface="ＭＳ Ｐゴシック" charset="0"/>
                <a:cs typeface="ＭＳ Ｐゴシック" charset="0"/>
              </a:rPr>
              <a:t>components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70" y="1614279"/>
            <a:ext cx="1024003" cy="10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5565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DLP Sensor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6438" y="3669797"/>
            <a:ext cx="8462377" cy="2421420"/>
          </a:xfrm>
        </p:spPr>
        <p:txBody>
          <a:bodyPr numCol="3" spcCol="360000"/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DLP </a:t>
            </a:r>
            <a:r>
              <a:rPr lang="en-US" sz="1800" b="1" dirty="0">
                <a:solidFill>
                  <a:srgbClr val="9E0000"/>
                </a:solidFill>
              </a:rPr>
              <a:t>Actions </a:t>
            </a:r>
            <a:r>
              <a:rPr lang="en-US" sz="1800" b="1" dirty="0" smtClean="0">
                <a:solidFill>
                  <a:srgbClr val="9E0000"/>
                </a:solidFill>
              </a:rPr>
              <a:t/>
            </a:r>
            <a:br>
              <a:rPr lang="en-US" sz="1800" b="1" dirty="0" smtClean="0">
                <a:solidFill>
                  <a:srgbClr val="9E0000"/>
                </a:solidFill>
              </a:rPr>
            </a:br>
            <a:r>
              <a:rPr lang="en-US" sz="1800" b="1" dirty="0" smtClean="0">
                <a:solidFill>
                  <a:srgbClr val="9E0000"/>
                </a:solidFill>
              </a:rPr>
              <a:t>(</a:t>
            </a:r>
            <a:r>
              <a:rPr lang="en-US" sz="1800" b="1" dirty="0">
                <a:solidFill>
                  <a:srgbClr val="9E0000"/>
                </a:solidFill>
              </a:rPr>
              <a:t>per</a:t>
            </a:r>
            <a:r>
              <a:rPr lang="en-US" sz="1800" b="1" dirty="0" smtClean="0">
                <a:solidFill>
                  <a:srgbClr val="9E0000"/>
                </a:solidFill>
              </a:rPr>
              <a:t>-rules)</a:t>
            </a:r>
            <a:endParaRPr lang="en-US" sz="18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Log (Full Content Archive or Summary)</a:t>
            </a:r>
            <a:endParaRPr lang="en-US" sz="1600" dirty="0">
              <a:solidFill>
                <a:schemeClr val="tx1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Block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Quarantine User, IP or Interface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DLP Rule Filters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Finger Print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File size, type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Regular Expression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Encrypted</a:t>
            </a:r>
          </a:p>
          <a:p>
            <a:endParaRPr lang="en-US" sz="1800" b="1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File Type Supported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Text file</a:t>
            </a: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PDF</a:t>
            </a:r>
            <a:endParaRPr lang="en-US" sz="1600" dirty="0">
              <a:solidFill>
                <a:srgbClr val="36424A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MS Word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071" y="1775708"/>
            <a:ext cx="72430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SzPct val="100000"/>
              <a:buFont typeface="Wingdings" charset="2"/>
              <a:buChar char="§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Can either be proxy or flow based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SzPct val="100000"/>
              <a:buFont typeface="Wingdings" charset="2"/>
              <a:buChar char="§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Host a set of DLP rules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SzPct val="100000"/>
              <a:buFont typeface="Wingdings" charset="2"/>
              <a:buChar char="§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A DLP Sensor is applied to protection profile</a:t>
            </a: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8178" y="137282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24264"/>
      </p:ext>
    </p:extLst>
  </p:cSld>
  <p:clrMapOvr>
    <a:masterClrMapping/>
  </p:clrMapOvr>
  <p:transition xmlns:p14="http://schemas.microsoft.com/office/powerpoint/2010/main">
    <p:wipe dir="r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Vulnerability Scanning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8974040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Vulnerability Management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Asset Discovery &amp; OS Detection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Manual or scheduled scans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Results visible on monitor, logs and reports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Links to FortiGuard Threat Encyclopedia for details &amp; remediation advice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FortiAnalyzer Integration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 correlation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43512" y="4395816"/>
            <a:ext cx="412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 network </a:t>
            </a:r>
            <a:r>
              <a:rPr lang="en-US" sz="1800" b="1" dirty="0"/>
              <a:t>assets (servers and workstations) by scanning them for security </a:t>
            </a:r>
            <a:r>
              <a:rPr lang="en-US" sz="1800" b="1" dirty="0" smtClean="0"/>
              <a:t>weaknesses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Facilitate Proactive patching against known vulnerabilities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7769" y="3786189"/>
            <a:ext cx="2253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Vulnerability Scan report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2" y="105098"/>
            <a:ext cx="1049295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93" y="1661398"/>
            <a:ext cx="3848643" cy="1975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7542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 bwMode="auto">
          <a:xfrm>
            <a:off x="3031275" y="1352499"/>
            <a:ext cx="5817174" cy="4635667"/>
          </a:xfrm>
          <a:prstGeom prst="roundRect">
            <a:avLst>
              <a:gd name="adj" fmla="val 3379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6875" y="1579638"/>
            <a:ext cx="2516375" cy="416074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Real time status indicators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In-</a:t>
            </a:r>
            <a:r>
              <a:rPr lang="en-US" sz="2000" dirty="0" smtClean="0"/>
              <a:t>box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Over 20+ types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Serves as administrative &amp; diagnostic tools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Also available on CLI and web service API (JSON)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1353971"/>
            <a:ext cx="808547" cy="8085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37156" y="1506371"/>
            <a:ext cx="1984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SYSTEMS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DHCP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Link Monitor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2311582"/>
            <a:ext cx="808547" cy="80854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037156" y="2457671"/>
            <a:ext cx="198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Routing Monitor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3206974"/>
            <a:ext cx="808547" cy="8085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37156" y="3267070"/>
            <a:ext cx="1984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Policy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Load Balancing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 Monitor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4270542"/>
            <a:ext cx="808547" cy="80854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37156" y="4362299"/>
            <a:ext cx="2362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UTM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AV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Intrusion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Archive &amp; Data Leak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Application Monitor</a:t>
            </a:r>
          </a:p>
          <a:p>
            <a:r>
              <a:rPr lang="en-US" sz="12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</a:t>
            </a:r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Quota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1353971"/>
            <a:ext cx="808547" cy="80854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02142" y="1516187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IPSEC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SSL-VPN  Monitor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2311582"/>
            <a:ext cx="808547" cy="80854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002142" y="2394358"/>
            <a:ext cx="1825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&amp; DEVICE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User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FortiClient Monitor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3241749"/>
            <a:ext cx="808547" cy="80854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002142" y="3347205"/>
            <a:ext cx="1825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WIFI CONTROLLER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Client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Rogue-AP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Wireless Health Monitor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4163687"/>
            <a:ext cx="808547" cy="80854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002142" y="4337183"/>
            <a:ext cx="182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LOG&amp;REPORT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Logging Monitor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6" name="Right Triangle 3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6956030"/>
      </p:ext>
    </p:extLst>
  </p:cSld>
  <p:clrMapOvr>
    <a:masterClrMapping/>
  </p:clrMapOvr>
  <p:transition xmlns:p14="http://schemas.microsoft.com/office/powerpoint/2010/main">
    <p:wipe dir="r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119987"/>
              </p:ext>
            </p:extLst>
          </p:nvPr>
        </p:nvGraphicFramePr>
        <p:xfrm>
          <a:off x="440801" y="1344654"/>
          <a:ext cx="3987266" cy="50497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Integrated Wireless Controller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Based on CAPWAP RFC standards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 up to 1024 APs per controller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QoS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Support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Security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IDS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WPA/WPA2-Personal and WPA/WPA2-Enterprise (802.11i), Captive portal modes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Rogue AP monitoring and suppression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Deployment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FortiPlanner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Automatic Radio Resource Provisioning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Fast Roaming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Mesh &amp; Bridging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Loadbalancing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Secures wireless access with integrated </a:t>
            </a:r>
            <a:r>
              <a:rPr lang="en-US" sz="1800" b="1" dirty="0"/>
              <a:t>w</a:t>
            </a:r>
            <a:r>
              <a:rPr lang="en-US" sz="1800" b="1" dirty="0" smtClean="0"/>
              <a:t>ireless Controller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Implements PCI requirements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116630" y="4683474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AP Profile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856" y="1472588"/>
            <a:ext cx="3664661" cy="3069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5607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1"/>
          </p:nvPr>
        </p:nvSpPr>
        <p:spPr>
          <a:xfrm>
            <a:off x="457200" y="4573721"/>
            <a:ext cx="8229600" cy="1372524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9E0000"/>
                </a:solidFill>
              </a:rPr>
              <a:t>Unified Secured Access</a:t>
            </a:r>
          </a:p>
          <a:p>
            <a:pPr marL="171450" indent="-171450">
              <a:buClr>
                <a:schemeClr val="accent6"/>
              </a:buClr>
            </a:pPr>
            <a:r>
              <a:rPr lang="en-US" sz="1800" dirty="0">
                <a:solidFill>
                  <a:srgbClr val="404040"/>
                </a:solidFill>
                <a:latin typeface="Helvetica 55 Roman"/>
                <a:cs typeface="Helvetica 55 Roman"/>
              </a:rPr>
              <a:t>Integrated WLAN management with security gateway</a:t>
            </a:r>
          </a:p>
          <a:p>
            <a:pPr marL="171450" indent="-171450">
              <a:buClr>
                <a:schemeClr val="accent6"/>
              </a:buClr>
            </a:pPr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Shared </a:t>
            </a:r>
            <a:r>
              <a:rPr lang="en-US" sz="1800" dirty="0">
                <a:solidFill>
                  <a:srgbClr val="404040"/>
                </a:solidFill>
                <a:latin typeface="Helvetica 55 Roman"/>
                <a:cs typeface="Helvetica 55 Roman"/>
              </a:rPr>
              <a:t>authentication services &amp; access policies</a:t>
            </a:r>
          </a:p>
          <a:p>
            <a:pPr marL="0" indent="0">
              <a:buClr>
                <a:schemeClr val="accent6"/>
              </a:buClr>
              <a:buNone/>
            </a:pP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21" name="Trapezoid 20"/>
          <p:cNvSpPr/>
          <p:nvPr/>
        </p:nvSpPr>
        <p:spPr bwMode="auto">
          <a:xfrm rot="16200000">
            <a:off x="4675154" y="2036682"/>
            <a:ext cx="1669143" cy="1544538"/>
          </a:xfrm>
          <a:prstGeom prst="trapezoid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0000" r="100000">
                        <a14:foregroundMark x1="94167" y1="55769" x2="94167" y2="55769"/>
                        <a14:foregroundMark x1="95833" y1="46154" x2="95833" y2="32692"/>
                        <a14:foregroundMark x1="90000" y1="11538" x2="82500" y2="11538"/>
                        <a14:foregroundMark x1="70833" y1="88462" x2="73333" y2="94231"/>
                        <a14:backgroundMark x1="97500" y1="50000" x2="97500" y2="38462"/>
                        <a14:backgroundMark x1="96667" y1="15385" x2="94167" y2="7692"/>
                        <a14:backgroundMark x1="90000" y1="3846" x2="84167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143"/>
          <a:stretch/>
        </p:blipFill>
        <p:spPr>
          <a:xfrm flipH="1">
            <a:off x="5970228" y="2142245"/>
            <a:ext cx="653143" cy="660400"/>
          </a:xfrm>
          <a:prstGeom prst="rect">
            <a:avLst/>
          </a:prstGeom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2727073531"/>
              </p:ext>
            </p:extLst>
          </p:nvPr>
        </p:nvGraphicFramePr>
        <p:xfrm>
          <a:off x="315824" y="321541"/>
          <a:ext cx="79110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1370680"/>
            <a:ext cx="695476" cy="6954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2370089"/>
            <a:ext cx="695476" cy="6954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02284" y="1989956"/>
            <a:ext cx="1092200" cy="1625600"/>
          </a:xfrm>
          <a:prstGeom prst="rect">
            <a:avLst/>
          </a:prstGeom>
        </p:spPr>
      </p:pic>
      <p:pic>
        <p:nvPicPr>
          <p:cNvPr id="27" name="Picture 26" descr="3U_Lt-s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190" y="2098474"/>
            <a:ext cx="1500632" cy="114503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0000" l="0" r="90000">
                        <a14:foregroundMark x1="51429" y1="25714" x2="51429" y2="25714"/>
                        <a14:foregroundMark x1="5714" y1="20000" x2="17143" y2="12857"/>
                        <a14:foregroundMark x1="48571" y1="14286" x2="34286" y2="5714"/>
                        <a14:backgroundMark x1="11429" y1="5714" x2="5714" y2="8571"/>
                        <a14:backgroundMark x1="2857" y1="17143" x2="2857" y2="22857"/>
                        <a14:backgroundMark x1="17143" y1="2857" x2="21429" y2="1429"/>
                        <a14:backgroundMark x1="38571" y1="4286" x2="30000" y2="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0228" y="2987921"/>
            <a:ext cx="661047" cy="66104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676884" y="3132006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3397018"/>
            <a:ext cx="695476" cy="69547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556850" y="2985133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Inspection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Attack Mitigation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56850" y="2130309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Identification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Access Control</a:t>
            </a:r>
          </a:p>
        </p:txBody>
      </p:sp>
      <p:pic>
        <p:nvPicPr>
          <p:cNvPr id="33" name="Picture 32" descr="2U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907" y="2904457"/>
            <a:ext cx="978375" cy="646528"/>
          </a:xfrm>
          <a:prstGeom prst="rect">
            <a:avLst/>
          </a:prstGeom>
        </p:spPr>
      </p:pic>
      <p:pic>
        <p:nvPicPr>
          <p:cNvPr id="34" name="Picture 33" descr="2U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907" y="2744170"/>
            <a:ext cx="978375" cy="64652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340508"/>
      </p:ext>
    </p:extLst>
  </p:cSld>
  <p:clrMapOvr>
    <a:masterClrMapping/>
  </p:clrMapOvr>
  <p:transition xmlns:p14="http://schemas.microsoft.com/office/powerpoint/2010/main">
    <p:wipe dir="r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87901" y="1350501"/>
            <a:ext cx="4076287" cy="1302875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 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777271"/>
            <a:ext cx="3435291" cy="329286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CAPWAP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Standard based Protocol for </a:t>
            </a:r>
            <a:r>
              <a:rPr lang="en-US" sz="1800" dirty="0">
                <a:solidFill>
                  <a:schemeClr val="tx1"/>
                </a:solidFill>
                <a:latin typeface="Arial Narrow" pitchFamily="34" charset="0"/>
              </a:rPr>
              <a:t>Control and provisioning of wireless access 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</a:rPr>
              <a:t>points</a:t>
            </a:r>
            <a:endParaRPr lang="en-US" sz="1800" dirty="0">
              <a:solidFill>
                <a:schemeClr val="tx1"/>
              </a:solidFill>
              <a:latin typeface="Arial Narrow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Fast Roaming*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Users in a multi-AP network, can move from one AP coverage area to </a:t>
            </a:r>
            <a:r>
              <a:rPr lang="en-US" sz="1800" dirty="0" smtClean="0"/>
              <a:t>another without </a:t>
            </a:r>
            <a:r>
              <a:rPr lang="en-US" sz="1800" dirty="0"/>
              <a:t>impair </a:t>
            </a:r>
            <a:r>
              <a:rPr lang="en-US" sz="1800" dirty="0" smtClean="0"/>
              <a:t>most wireless traffic </a:t>
            </a:r>
            <a:r>
              <a:rPr lang="en-US" sz="1800" dirty="0"/>
              <a:t>and </a:t>
            </a:r>
            <a:r>
              <a:rPr lang="en-US" sz="1800" dirty="0" smtClean="0"/>
              <a:t>applications</a:t>
            </a:r>
            <a:r>
              <a:rPr lang="en-US" sz="1800" dirty="0"/>
              <a:t>. 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4161046" y="3386453"/>
            <a:ext cx="4657003" cy="258233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127179" y="2361986"/>
            <a:ext cx="4690295" cy="9779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093314" y="1187309"/>
            <a:ext cx="4719886" cy="113657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6158510" y="5275092"/>
            <a:ext cx="2198816" cy="34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577" y="3832375"/>
            <a:ext cx="493451" cy="639168"/>
          </a:xfrm>
          <a:prstGeom prst="rect">
            <a:avLst/>
          </a:prstGeom>
        </p:spPr>
      </p:pic>
      <p:cxnSp>
        <p:nvCxnSpPr>
          <p:cNvPr id="11" name="Straight Connector 10"/>
          <p:cNvCxnSpPr>
            <a:endCxn id="10" idx="1"/>
          </p:cNvCxnSpPr>
          <p:nvPr/>
        </p:nvCxnSpPr>
        <p:spPr bwMode="auto">
          <a:xfrm rot="5400000" flipH="1" flipV="1">
            <a:off x="7063942" y="4404749"/>
            <a:ext cx="1070424" cy="56484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WirelessRemote_Lt_v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077" y="1536640"/>
            <a:ext cx="887908" cy="683341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5924409" y="4101886"/>
            <a:ext cx="170478" cy="8255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Router_Lt_v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0457" y="3728791"/>
            <a:ext cx="966297" cy="712522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 bwMode="auto">
          <a:xfrm>
            <a:off x="5924409" y="2692186"/>
            <a:ext cx="170478" cy="13525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6" name="Picture 15" descr="Switch_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2188" y="2507429"/>
            <a:ext cx="993786" cy="843062"/>
          </a:xfrm>
          <a:prstGeom prst="rect">
            <a:avLst/>
          </a:prstGeom>
        </p:spPr>
      </p:pic>
      <p:pic>
        <p:nvPicPr>
          <p:cNvPr id="17" name="Picture 16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4414" y="4431391"/>
            <a:ext cx="493451" cy="639168"/>
          </a:xfrm>
          <a:prstGeom prst="rect">
            <a:avLst/>
          </a:prstGeom>
        </p:spPr>
      </p:pic>
      <p:pic>
        <p:nvPicPr>
          <p:cNvPr id="18" name="Picture 17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30" y="5023429"/>
            <a:ext cx="493451" cy="639168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 bwMode="auto">
          <a:xfrm>
            <a:off x="5924409" y="1760853"/>
            <a:ext cx="167037" cy="1092201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 descr="AP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596" y="1293880"/>
            <a:ext cx="909589" cy="771706"/>
          </a:xfrm>
          <a:prstGeom prst="rect">
            <a:avLst/>
          </a:prstGeom>
        </p:spPr>
      </p:pic>
      <p:cxnSp>
        <p:nvCxnSpPr>
          <p:cNvPr id="22" name="Straight Connector 21"/>
          <p:cNvCxnSpPr>
            <a:stCxn id="29" idx="2"/>
            <a:endCxn id="35" idx="1"/>
          </p:cNvCxnSpPr>
          <p:nvPr/>
        </p:nvCxnSpPr>
        <p:spPr bwMode="auto">
          <a:xfrm>
            <a:off x="4813127" y="4936804"/>
            <a:ext cx="629785" cy="33449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7" idx="1"/>
          </p:cNvCxnSpPr>
          <p:nvPr/>
        </p:nvCxnSpPr>
        <p:spPr bwMode="auto">
          <a:xfrm rot="5400000" flipH="1" flipV="1">
            <a:off x="7466238" y="4778510"/>
            <a:ext cx="455711" cy="40064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Switch_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2559" y="4805765"/>
            <a:ext cx="993786" cy="84306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51197" y="1396782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Floor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23812" y="2429718"/>
            <a:ext cx="1252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Wiring Closet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02373" y="3496513"/>
            <a:ext cx="1149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Aggregation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01320" y="5617466"/>
            <a:ext cx="2309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FortiGate Controller</a:t>
            </a:r>
          </a:p>
        </p:txBody>
      </p:sp>
      <p:pic>
        <p:nvPicPr>
          <p:cNvPr id="29" name="Picture 28" descr="Internet_Lt_vF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246" y="3947180"/>
            <a:ext cx="1341761" cy="98962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610217" y="5660448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 Center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 rot="10800000">
            <a:off x="4981931" y="1722896"/>
            <a:ext cx="698644" cy="10275"/>
          </a:xfrm>
          <a:prstGeom prst="line">
            <a:avLst/>
          </a:prstGeom>
          <a:ln>
            <a:solidFill>
              <a:srgbClr val="C00000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4" name="Picture 7" descr="514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6475" y="4695301"/>
            <a:ext cx="7286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 descr="Firewall_Ic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912" y="5090183"/>
            <a:ext cx="228551" cy="362232"/>
          </a:xfrm>
          <a:prstGeom prst="rect">
            <a:avLst/>
          </a:prstGeom>
        </p:spPr>
      </p:pic>
      <p:cxnSp>
        <p:nvCxnSpPr>
          <p:cNvPr id="36" name="Straight Connector 35"/>
          <p:cNvCxnSpPr/>
          <p:nvPr/>
        </p:nvCxnSpPr>
        <p:spPr bwMode="auto">
          <a:xfrm rot="5400000">
            <a:off x="4170834" y="3311708"/>
            <a:ext cx="3104356" cy="1588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7" name="Picture 3" descr="WirelessLaptop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6014" y="1316353"/>
            <a:ext cx="96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1" descr="virusmagnify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567" y="4314300"/>
            <a:ext cx="1412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38"/>
          <p:cNvSpPr/>
          <p:nvPr/>
        </p:nvSpPr>
        <p:spPr>
          <a:xfrm rot="16200000">
            <a:off x="5547566" y="3428892"/>
            <a:ext cx="9528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dirty="0" smtClean="0">
                <a:solidFill>
                  <a:schemeClr val="accent5">
                    <a:lumMod val="75000"/>
                  </a:schemeClr>
                </a:solidFill>
              </a:rPr>
              <a:t>CAPWAP </a:t>
            </a:r>
            <a:endParaRPr lang="pt-BR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8774" y="1386380"/>
            <a:ext cx="363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Thin AP architecture tunnels all traffic to the FortiGate Controller for added security and ease of management</a:t>
            </a:r>
            <a:endParaRPr lang="en-US" sz="1800" b="1" dirty="0" smtClean="0">
              <a:latin typeface="Helvetica 55 Roman"/>
              <a:cs typeface="Helvetica 55 Roman"/>
            </a:endParaRPr>
          </a:p>
        </p:txBody>
      </p:sp>
      <p:pic>
        <p:nvPicPr>
          <p:cNvPr id="41" name="Picture 40" descr="AP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494" y="1291412"/>
            <a:ext cx="909589" cy="771706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 rot="16200000" flipH="1">
            <a:off x="4836640" y="3265475"/>
            <a:ext cx="2841051" cy="2474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 flipV="1">
            <a:off x="6262273" y="1768074"/>
            <a:ext cx="579220" cy="36108"/>
          </a:xfrm>
          <a:prstGeom prst="line">
            <a:avLst/>
          </a:prstGeom>
          <a:ln>
            <a:solidFill>
              <a:srgbClr val="C00000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5596" y="6406268"/>
            <a:ext cx="17862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 Only in L2 </a:t>
            </a:r>
            <a:r>
              <a:rPr lang="en-US" sz="1000" dirty="0" smtClean="0"/>
              <a:t>networks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499142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820738" y="1905000"/>
            <a:ext cx="7391400" cy="850900"/>
          </a:xfrm>
          <a:prstGeom prst="roundRect">
            <a:avLst>
              <a:gd name="adj" fmla="val 12106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r>
              <a:rPr lang="en-US" sz="2000" b="1" dirty="0">
                <a:solidFill>
                  <a:srgbClr val="FFFFFF"/>
                </a:solidFill>
                <a:latin typeface="HelveticaNeue Condensed" charset="0"/>
              </a:rPr>
              <a:t>Captive Portal</a:t>
            </a:r>
          </a:p>
          <a:p>
            <a:pPr marL="285750" indent="-285750">
              <a:buClr>
                <a:schemeClr val="bg1"/>
              </a:buClr>
              <a:buFont typeface="Arial"/>
              <a:buChar char="•"/>
            </a:pPr>
            <a:r>
              <a:rPr lang="en-US" sz="1800" dirty="0">
                <a:solidFill>
                  <a:srgbClr val="FFFFFF"/>
                </a:solidFill>
                <a:latin typeface="HelveticaNeue Condensed" charset="0"/>
              </a:rPr>
              <a:t>Web browsing intercept user login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Access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70000"/>
            <a:ext cx="8229600" cy="635000"/>
          </a:xfrm>
        </p:spPr>
        <p:txBody>
          <a:bodyPr/>
          <a:lstStyle/>
          <a:p>
            <a:pPr marL="0" indent="0">
              <a:buFont typeface="Times" charset="0"/>
              <a:buNone/>
            </a:pPr>
            <a:r>
              <a:rPr lang="en-US" sz="1800" b="1" dirty="0">
                <a:solidFill>
                  <a:srgbClr val="9E0000"/>
                </a:solidFill>
                <a:latin typeface="HelveticaNeue Condensed" charset="0"/>
              </a:rPr>
              <a:t>FortiGate Wireless Controller supports:</a:t>
            </a:r>
          </a:p>
          <a:p>
            <a:pPr marL="0" indent="0"/>
            <a:endParaRPr lang="en-US" sz="1800" b="1" dirty="0">
              <a:solidFill>
                <a:schemeClr val="tx1"/>
              </a:solidFill>
              <a:latin typeface="HelveticaNeue Condense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963" y="1409700"/>
            <a:ext cx="2792412" cy="175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820738" y="3392488"/>
            <a:ext cx="5239985" cy="850900"/>
          </a:xfrm>
          <a:prstGeom prst="roundRect">
            <a:avLst>
              <a:gd name="adj" fmla="val 12106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pPr>
              <a:defRPr/>
            </a:pPr>
            <a:r>
              <a:rPr lang="en-US" sz="2000" b="1" dirty="0">
                <a:solidFill>
                  <a:schemeClr val="lt1"/>
                </a:solidFill>
                <a:latin typeface="+mn-lt"/>
                <a:ea typeface="+mn-ea"/>
              </a:rPr>
              <a:t>WPA Personal (PSK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  <a:ea typeface="+mn-ea"/>
              </a:rPr>
              <a:t>)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800" dirty="0" smtClean="0">
                <a:solidFill>
                  <a:schemeClr val="lt1"/>
                </a:solidFill>
                <a:ea typeface="+mn-ea"/>
              </a:rPr>
              <a:t>Wireless </a:t>
            </a:r>
            <a:r>
              <a:rPr lang="en-US" sz="1800" dirty="0">
                <a:solidFill>
                  <a:schemeClr val="lt1"/>
                </a:solidFill>
                <a:ea typeface="+mn-ea"/>
              </a:rPr>
              <a:t>access using pre-shared keys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820738" y="4878388"/>
            <a:ext cx="5952404" cy="882642"/>
          </a:xfrm>
          <a:prstGeom prst="roundRect">
            <a:avLst>
              <a:gd name="adj" fmla="val 12106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pPr>
              <a:defRPr/>
            </a:pPr>
            <a:r>
              <a:rPr lang="en-US" sz="2000" b="1" dirty="0">
                <a:solidFill>
                  <a:schemeClr val="lt1"/>
                </a:solidFill>
                <a:latin typeface="+mn-lt"/>
                <a:ea typeface="+mn-ea"/>
              </a:rPr>
              <a:t>WPA-Enterprise (802.1x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  <a:ea typeface="+mn-ea"/>
              </a:rPr>
              <a:t>)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800" dirty="0" smtClean="0">
                <a:solidFill>
                  <a:schemeClr val="lt1"/>
                </a:solidFill>
                <a:ea typeface="+mn-ea"/>
              </a:rPr>
              <a:t>More </a:t>
            </a:r>
            <a:r>
              <a:rPr lang="en-US" sz="1800" dirty="0">
                <a:solidFill>
                  <a:schemeClr val="lt1"/>
                </a:solidFill>
                <a:ea typeface="+mn-ea"/>
              </a:rPr>
              <a:t>secure access with individual user logins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949" y="2897188"/>
            <a:ext cx="2135188" cy="1617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163" y="4171950"/>
            <a:ext cx="2306637" cy="19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8583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Wireless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Rogue AP Identification by 'On Wire </a:t>
            </a:r>
            <a:r>
              <a:rPr lang="en-US" sz="2000" b="1" dirty="0" smtClean="0">
                <a:solidFill>
                  <a:srgbClr val="9E0000"/>
                </a:solidFill>
              </a:rPr>
              <a:t>Scan’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800" dirty="0"/>
              <a:t>Auto distinguish unknown AP’s (aka neighbors) from unknown AP’s that are on the retail network (rogue)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By correlating packets seen on the wireless side with packets seen on the wired side.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An event log is generated when an rogue AP is detected</a:t>
            </a:r>
          </a:p>
          <a:p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869" y="3629742"/>
            <a:ext cx="6933077" cy="2314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212898"/>
      </p:ext>
    </p:extLst>
  </p:cSld>
  <p:clrMapOvr>
    <a:masterClrMapping/>
  </p:clrMapOvr>
  <p:transition xmlns:p14="http://schemas.microsoft.com/office/powerpoint/2010/main"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Wireless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511825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Rogue </a:t>
            </a:r>
            <a:r>
              <a:rPr lang="en-US" sz="2000" b="1" dirty="0">
                <a:solidFill>
                  <a:srgbClr val="9E0000"/>
                </a:solidFill>
              </a:rPr>
              <a:t>AP Suppression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By sending excessive reset signal to the rogue AP, so client cannot be connected to Rogue AP</a:t>
            </a:r>
            <a:r>
              <a:rPr lang="en-US" sz="1800" dirty="0" smtClean="0"/>
              <a:t>. If </a:t>
            </a:r>
            <a:r>
              <a:rPr lang="en-US" sz="1800" dirty="0"/>
              <a:t>a client joins a rogue AP, send </a:t>
            </a:r>
            <a:r>
              <a:rPr lang="en-US" sz="1800" dirty="0" err="1"/>
              <a:t>deauthentication</a:t>
            </a:r>
            <a:r>
              <a:rPr lang="en-US" sz="1800" dirty="0"/>
              <a:t> message to that client.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Automatically Block the MAC address of that Rogue AP in the Firewall Policy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Feature is only available when there is at least one radio dedicated to Rogue AP detection</a:t>
            </a:r>
          </a:p>
          <a:p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GuyWithMagnifyingGlas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1736" y="1230758"/>
            <a:ext cx="25606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No_Rogu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0575" y="1487488"/>
            <a:ext cx="1820863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image0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663" y="4328676"/>
            <a:ext cx="5856270" cy="1315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84200" y="5997045"/>
            <a:ext cx="28234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FWF-80C doesn’t support rogue </a:t>
            </a:r>
            <a:r>
              <a:rPr lang="en-US" sz="1000" i="1" dirty="0" smtClean="0"/>
              <a:t>suppression*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98034228"/>
      </p:ext>
    </p:extLst>
  </p:cSld>
  <p:clrMapOvr>
    <a:masterClrMapping/>
  </p:clrMapOvr>
  <p:transition xmlns:p14="http://schemas.microsoft.com/office/powerpoint/2010/main">
    <p:wipe dir="r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Full Mesh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688793" y="4412366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8" name="Picture 7" descr="Wireless_building-to_bui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589" y="1661616"/>
            <a:ext cx="7769640" cy="452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5973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149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Local Bridge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allows the AP to be centrally managed without backhauling the traffic to the wireless </a:t>
            </a:r>
            <a:r>
              <a:rPr lang="en-US" sz="2000" dirty="0" smtClean="0"/>
              <a:t>controller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bridge an SSID to local port at the FortiGate using a </a:t>
            </a:r>
            <a:r>
              <a:rPr lang="en-US" sz="2000" dirty="0" err="1"/>
              <a:t>softswitch</a:t>
            </a:r>
            <a:r>
              <a:rPr lang="en-US" sz="2000" dirty="0"/>
              <a:t> </a:t>
            </a:r>
            <a:r>
              <a:rPr lang="en-US" sz="2000" dirty="0" smtClean="0"/>
              <a:t>configuration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Allows spilt tunnel to internet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8" name="Picture 7" descr="Wireless_Local_Bridge_Traffic_Flo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1942" y="1297323"/>
            <a:ext cx="5142057" cy="553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947129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149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AP Load Balancing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Used in high density deployments, such as conferences, to prevent all clients connecting to the same AP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Two methods: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Signal clients to connect to another AP 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Signal clients to connect to another frequency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7" name="Picture 6" descr="AP_Load_Balan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8602" y="2934811"/>
            <a:ext cx="4754487" cy="252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71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0"/>
            <a:ext cx="387926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Wireless Dashboard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an easy </a:t>
            </a:r>
            <a:r>
              <a:rPr lang="en-US" sz="2000" dirty="0" smtClean="0"/>
              <a:t>visual for </a:t>
            </a:r>
            <a:r>
              <a:rPr lang="en-US" sz="2000" dirty="0"/>
              <a:t>determining the health of </a:t>
            </a:r>
            <a:r>
              <a:rPr lang="en-US" sz="2000" dirty="0" smtClean="0"/>
              <a:t>the network’s </a:t>
            </a:r>
            <a:r>
              <a:rPr lang="en-US" sz="2000" dirty="0"/>
              <a:t>wireless </a:t>
            </a:r>
            <a:r>
              <a:rPr lang="en-US" sz="2000" dirty="0" smtClean="0"/>
              <a:t>infrastructure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Widgets:</a:t>
            </a:r>
            <a:endParaRPr lang="en-US" dirty="0" smtClean="0"/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AP Status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Client Count over Time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Top Client Per-AP (2.4 </a:t>
            </a:r>
            <a:r>
              <a:rPr lang="en-US" sz="1600" dirty="0" err="1" smtClean="0"/>
              <a:t>Ghz</a:t>
            </a:r>
            <a:r>
              <a:rPr lang="en-US" sz="1600" dirty="0" smtClean="0"/>
              <a:t>)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Top Client Per-AP </a:t>
            </a:r>
            <a:r>
              <a:rPr lang="en-US" sz="1600" dirty="0" smtClean="0"/>
              <a:t>(</a:t>
            </a:r>
            <a:r>
              <a:rPr lang="en-US" sz="1600" dirty="0"/>
              <a:t>5</a:t>
            </a:r>
            <a:r>
              <a:rPr lang="en-US" sz="1600" dirty="0" smtClean="0"/>
              <a:t> </a:t>
            </a:r>
            <a:r>
              <a:rPr lang="en-US" sz="1600" dirty="0" err="1"/>
              <a:t>Ghz</a:t>
            </a:r>
            <a:r>
              <a:rPr lang="en-US" sz="1600" dirty="0" smtClean="0"/>
              <a:t>)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Top Wireless Interference (2.4 </a:t>
            </a:r>
            <a:r>
              <a:rPr lang="en-US" sz="1600" dirty="0" err="1" smtClean="0"/>
              <a:t>Ghz</a:t>
            </a:r>
            <a:r>
              <a:rPr lang="en-US" sz="1600" dirty="0" smtClean="0"/>
              <a:t>)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Top Wireless Interference </a:t>
            </a:r>
            <a:r>
              <a:rPr lang="en-US" sz="1600" dirty="0" smtClean="0"/>
              <a:t>(5 </a:t>
            </a:r>
            <a:r>
              <a:rPr lang="en-US" sz="1600" dirty="0" err="1"/>
              <a:t>Ghz</a:t>
            </a:r>
            <a:r>
              <a:rPr lang="en-US" sz="1600" dirty="0" smtClean="0"/>
              <a:t>)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Login Failures Information</a:t>
            </a:r>
            <a:endParaRPr lang="en-US" sz="1600" dirty="0"/>
          </a:p>
          <a:p>
            <a:pPr lvl="1">
              <a:buClr>
                <a:schemeClr val="accent6"/>
              </a:buClr>
            </a:pPr>
            <a:endParaRPr lang="en-US" sz="16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491337" y="1899693"/>
            <a:ext cx="4652663" cy="3231545"/>
            <a:chOff x="4491337" y="1899693"/>
            <a:chExt cx="4652663" cy="3231545"/>
          </a:xfrm>
        </p:grpSpPr>
        <p:pic>
          <p:nvPicPr>
            <p:cNvPr id="7" name="Picture 6" descr="WirelessHealthMonitor_1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1337" y="1899693"/>
              <a:ext cx="4652663" cy="32315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4"/>
            <a:stretch/>
          </p:blipFill>
          <p:spPr>
            <a:xfrm>
              <a:off x="4508590" y="1944012"/>
              <a:ext cx="2739498" cy="1070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5165391"/>
      </p:ext>
    </p:extLst>
  </p:cSld>
  <p:clrMapOvr>
    <a:masterClrMapping/>
  </p:clrMapOvr>
  <p:transition xmlns:p14="http://schemas.microsoft.com/office/powerpoint/2010/main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441148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SNMP Support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/>
              <a:t>SNMP </a:t>
            </a:r>
            <a:r>
              <a:rPr lang="en-US" sz="2000" dirty="0" smtClean="0"/>
              <a:t>v1, v2c &amp; 3</a:t>
            </a:r>
            <a:endParaRPr lang="en-US" sz="2000" dirty="0"/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Traps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MIBs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Fortinet </a:t>
            </a:r>
            <a:r>
              <a:rPr lang="en-US" sz="1600" dirty="0"/>
              <a:t>proprietary </a:t>
            </a:r>
            <a:r>
              <a:rPr lang="en-US" sz="1600" dirty="0" smtClean="0"/>
              <a:t>MIBs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standard </a:t>
            </a:r>
            <a:r>
              <a:rPr lang="en-US" sz="1600" dirty="0"/>
              <a:t>RFC 1213 </a:t>
            </a:r>
            <a:r>
              <a:rPr lang="en-US" sz="1600" dirty="0" smtClean="0"/>
              <a:t>&amp; 2665 </a:t>
            </a:r>
            <a:r>
              <a:rPr lang="en-US" sz="1600" dirty="0"/>
              <a:t>MIBs 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036" y="1590261"/>
            <a:ext cx="4081232" cy="4218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9" name="Right Triangle 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4496545"/>
      </p:ext>
    </p:extLst>
  </p:cSld>
  <p:clrMapOvr>
    <a:masterClrMapping/>
  </p:clrMapOvr>
  <p:transition xmlns:p14="http://schemas.microsoft.com/office/powerpoint/2010/main">
    <p:wipe dir="r"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77521" y="1269471"/>
            <a:ext cx="8369982" cy="1270529"/>
          </a:xfrm>
        </p:spPr>
        <p:txBody>
          <a:bodyPr numCol="2" spcCol="288000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Spectrum Analysis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Illustrates signal </a:t>
            </a:r>
            <a:r>
              <a:rPr lang="en-US" sz="2000" dirty="0"/>
              <a:t>interference as detected by a particular </a:t>
            </a:r>
            <a:r>
              <a:rPr lang="en-US" sz="2000" dirty="0" smtClean="0"/>
              <a:t>FortiAP</a:t>
            </a:r>
            <a:endParaRPr lang="en-US" sz="1600" dirty="0"/>
          </a:p>
          <a:p>
            <a:pPr>
              <a:buClr>
                <a:schemeClr val="accent6"/>
              </a:buClr>
            </a:pPr>
            <a:endParaRPr lang="en-US" sz="2000" dirty="0" smtClean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Also point out Top APs and their SSIDs </a:t>
            </a:r>
            <a:r>
              <a:rPr lang="en-US" sz="2000" dirty="0"/>
              <a:t>that are interfering with a </a:t>
            </a:r>
            <a:r>
              <a:rPr lang="en-US" sz="2000" dirty="0" smtClean="0"/>
              <a:t>particular </a:t>
            </a:r>
            <a:r>
              <a:rPr lang="en-US" sz="2000" dirty="0"/>
              <a:t>FortiAP</a:t>
            </a:r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4640" y="2844800"/>
            <a:ext cx="5842000" cy="319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1" name="Right Triangle 10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8698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FortiAPs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itle 1"/>
          <p:cNvSpPr txBox="1">
            <a:spLocks/>
          </p:cNvSpPr>
          <p:nvPr/>
        </p:nvSpPr>
        <p:spPr>
          <a:xfrm>
            <a:off x="457200" y="26504"/>
            <a:ext cx="7893698" cy="8642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sz="2400" b="0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mtClean="0"/>
              <a:t>FortiAP Family</a:t>
            </a:r>
            <a:endParaRPr lang="en-US" dirty="0"/>
          </a:p>
        </p:txBody>
      </p:sp>
      <p:graphicFrame>
        <p:nvGraphicFramePr>
          <p:cNvPr id="6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3428420"/>
              </p:ext>
            </p:extLst>
          </p:nvPr>
        </p:nvGraphicFramePr>
        <p:xfrm>
          <a:off x="152400" y="1125121"/>
          <a:ext cx="8763001" cy="5107947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145772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Dual Band </a:t>
                      </a:r>
                    </a:p>
                  </a:txBody>
                  <a:tcPr marL="0" marR="0" marT="0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234624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57654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Single Radio</a:t>
                      </a:r>
                    </a:p>
                  </a:txBody>
                  <a:tcPr marL="0" marR="0" marT="0" marB="0" vert="vert270" anchor="ctr">
                    <a:solidFill>
                      <a:schemeClr val="accent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71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15373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3C3C3C"/>
                    </a:solidFill>
                  </a:tcPr>
                </a:tc>
              </a:tr>
            </a:tbl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6553200" y="2905175"/>
            <a:ext cx="1362347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FAP-221/223C</a:t>
            </a:r>
            <a:endParaRPr lang="en-US" sz="14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63" name="Group 28"/>
          <p:cNvGrpSpPr/>
          <p:nvPr/>
        </p:nvGrpSpPr>
        <p:grpSpPr>
          <a:xfrm>
            <a:off x="4868649" y="3067852"/>
            <a:ext cx="1657569" cy="1232294"/>
            <a:chOff x="4330659" y="2520929"/>
            <a:chExt cx="1959768" cy="1456959"/>
          </a:xfrm>
        </p:grpSpPr>
        <p:pic>
          <p:nvPicPr>
            <p:cNvPr id="64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92031" y="2879493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5" name="TextBox 64"/>
            <p:cNvSpPr txBox="1"/>
            <p:nvPr/>
          </p:nvSpPr>
          <p:spPr>
            <a:xfrm>
              <a:off x="4330659" y="2954628"/>
              <a:ext cx="1185875" cy="3638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66" name="Picture 6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726778" y="4470622"/>
            <a:ext cx="954049" cy="406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7" name="TextBox 66"/>
          <p:cNvSpPr txBox="1"/>
          <p:nvPr/>
        </p:nvSpPr>
        <p:spPr>
          <a:xfrm>
            <a:off x="6553200" y="4450187"/>
            <a:ext cx="10030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563963" y="2041633"/>
            <a:ext cx="10030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69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5" y="1883476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0" name="Group 34"/>
          <p:cNvGrpSpPr/>
          <p:nvPr/>
        </p:nvGrpSpPr>
        <p:grpSpPr>
          <a:xfrm>
            <a:off x="4884069" y="4927206"/>
            <a:ext cx="1573370" cy="845608"/>
            <a:chOff x="4248783" y="4546141"/>
            <a:chExt cx="1860214" cy="999775"/>
          </a:xfrm>
        </p:grpSpPr>
        <p:pic>
          <p:nvPicPr>
            <p:cNvPr id="71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5413160" y="4546141"/>
              <a:ext cx="695837" cy="999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2" name="TextBox 71"/>
            <p:cNvSpPr txBox="1"/>
            <p:nvPr/>
          </p:nvSpPr>
          <p:spPr>
            <a:xfrm>
              <a:off x="4248783" y="4683671"/>
              <a:ext cx="1181832" cy="618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B0B0B"/>
                  </a:solidFill>
                </a:rPr>
                <a:t>FAP-112D</a:t>
              </a:r>
            </a:p>
            <a:p>
              <a:r>
                <a:rPr lang="en-US" sz="1400" dirty="0" smtClean="0">
                  <a:solidFill>
                    <a:srgbClr val="0B0B0B"/>
                  </a:solidFill>
                </a:rPr>
                <a:t>FAP</a:t>
              </a:r>
              <a:r>
                <a:rPr lang="en-US" sz="1400" dirty="0">
                  <a:solidFill>
                    <a:srgbClr val="0B0B0B"/>
                  </a:solidFill>
                </a:rPr>
                <a:t>-112B</a:t>
              </a:r>
            </a:p>
          </p:txBody>
        </p:sp>
      </p:grpSp>
      <p:pic>
        <p:nvPicPr>
          <p:cNvPr id="73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796321" y="3739001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887826" y="4796994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5" name="Picture 8" descr="C:\Users\ksaraf\Downloads\FAP-11C-Lt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111604" y="5200474"/>
            <a:ext cx="510202" cy="54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6" name="TextBox 75"/>
          <p:cNvSpPr txBox="1"/>
          <p:nvPr/>
        </p:nvSpPr>
        <p:spPr>
          <a:xfrm>
            <a:off x="2855840" y="3769038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FAP-28C</a:t>
            </a:r>
            <a:r>
              <a:rPr lang="en-US" sz="1400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855840" y="4891811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</a:rPr>
              <a:t>FAP-14C</a:t>
            </a:r>
            <a:endParaRPr lang="en-US" sz="1400" dirty="0">
              <a:solidFill>
                <a:srgbClr val="0B0B0B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855840" y="5228898"/>
            <a:ext cx="899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</a:rPr>
              <a:t>FAP-11C</a:t>
            </a:r>
            <a:endParaRPr lang="en-US" sz="1400" dirty="0">
              <a:solidFill>
                <a:srgbClr val="0B0B0B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553200" y="1290313"/>
            <a:ext cx="1012917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8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7615920" y="3220189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3163" y="1111582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2" name="Rounded Rectangle 81"/>
          <p:cNvSpPr/>
          <p:nvPr/>
        </p:nvSpPr>
        <p:spPr bwMode="auto">
          <a:xfrm>
            <a:off x="7772400" y="1137441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849271" y="2923493"/>
            <a:ext cx="1012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222C</a:t>
            </a:r>
            <a:endParaRPr lang="en-US" sz="1400" dirty="0">
              <a:solidFill>
                <a:srgbClr val="0B0B0B"/>
              </a:solidFill>
            </a:endParaRPr>
          </a:p>
        </p:txBody>
      </p:sp>
      <p:pic>
        <p:nvPicPr>
          <p:cNvPr id="84" name="Picture 7" descr="C:\Users\mdevincentis\Desktop\Downloads\FortiAP25D_Side2_300ppi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5872" y="4227039"/>
            <a:ext cx="1097619" cy="3164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" descr="C:\Users\mdevincentis\Desktop\Downloads\FortiAP21D_Side2_300pp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0589" y="4539018"/>
            <a:ext cx="428094" cy="23473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2855840" y="4179723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25D 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855840" y="4470293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21D </a:t>
            </a:r>
          </a:p>
        </p:txBody>
      </p:sp>
      <p:pic>
        <p:nvPicPr>
          <p:cNvPr id="88" name="Picture 3" descr="C:\Users\mdevincentis\Desktop\FAP-224D\20141021-1.1528_FAP224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3917">
            <a:off x="5762126" y="2610492"/>
            <a:ext cx="427747" cy="110188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5" descr="C:\Users\mdevincentis\Desktop\Downloads\FortiAP222C_Side1_300pp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584659">
            <a:off x="5976881" y="2951692"/>
            <a:ext cx="913745" cy="38834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Rectangle 89"/>
          <p:cNvSpPr/>
          <p:nvPr/>
        </p:nvSpPr>
        <p:spPr>
          <a:xfrm>
            <a:off x="4872522" y="3226560"/>
            <a:ext cx="1012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224D</a:t>
            </a:r>
            <a:endParaRPr lang="en-US" sz="1400" dirty="0">
              <a:solidFill>
                <a:srgbClr val="0B0B0B"/>
              </a:solidFill>
            </a:endParaRPr>
          </a:p>
        </p:txBody>
      </p:sp>
      <p:sp>
        <p:nvSpPr>
          <p:cNvPr id="91" name="Rounded Rectangle 90"/>
          <p:cNvSpPr/>
          <p:nvPr/>
        </p:nvSpPr>
        <p:spPr bwMode="auto">
          <a:xfrm>
            <a:off x="5730111" y="277849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92" name="Picture 9" descr="C:\Users\mdevincentis\Desktop\Downloads\FEX-100B_GLAM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359448" flipH="1">
            <a:off x="5614029" y="4587105"/>
            <a:ext cx="879995" cy="58447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7929755" y="1543074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4" name="Rounded Rectangle 93"/>
          <p:cNvSpPr/>
          <p:nvPr/>
        </p:nvSpPr>
        <p:spPr bwMode="auto">
          <a:xfrm>
            <a:off x="7774127" y="16234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53200" y="1700998"/>
            <a:ext cx="1012917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FAP-321C</a:t>
            </a:r>
          </a:p>
        </p:txBody>
      </p:sp>
      <p:pic>
        <p:nvPicPr>
          <p:cNvPr id="96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7797786" y="3120531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7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7671458" y="2479354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8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7853324" y="2379696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9" name="Rounded Rectangle 98"/>
          <p:cNvSpPr/>
          <p:nvPr/>
        </p:nvSpPr>
        <p:spPr bwMode="auto">
          <a:xfrm>
            <a:off x="7793923" y="2744576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553200" y="3401955"/>
            <a:ext cx="1352441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FAP-221/223B</a:t>
            </a:r>
            <a:endParaRPr lang="en-US" sz="1400" dirty="0">
              <a:solidFill>
                <a:srgbClr val="0B0B0B"/>
              </a:solidFill>
              <a:effectLst/>
            </a:endParaRPr>
          </a:p>
        </p:txBody>
      </p:sp>
      <p:pic>
        <p:nvPicPr>
          <p:cNvPr id="101" name="Picture 3" descr="C:\Users\mdevincentis\Desktop\Downloads\FortiAP24D_Side1_300ppi (1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3324" y="4066570"/>
            <a:ext cx="988346" cy="34180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101"/>
          <p:cNvSpPr txBox="1"/>
          <p:nvPr/>
        </p:nvSpPr>
        <p:spPr>
          <a:xfrm>
            <a:off x="6565775" y="4136552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24D</a:t>
            </a:r>
            <a:endParaRPr lang="en-US" sz="14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6877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21826" y="3003327"/>
            <a:ext cx="4488428" cy="2416947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1877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Wireless </a:t>
            </a:r>
            <a:r>
              <a:rPr lang="en-US" sz="2000" b="1" dirty="0">
                <a:solidFill>
                  <a:srgbClr val="9E0000"/>
                </a:solidFill>
              </a:rPr>
              <a:t>Planning </a:t>
            </a:r>
            <a:r>
              <a:rPr lang="en-US" sz="2000" b="1" dirty="0" smtClean="0">
                <a:solidFill>
                  <a:srgbClr val="9E0000"/>
                </a:solidFill>
              </a:rPr>
              <a:t>Tool</a:t>
            </a:r>
          </a:p>
          <a:p>
            <a:pPr>
              <a:buClr>
                <a:schemeClr val="accent6"/>
              </a:buClr>
              <a:buFont typeface="Arial"/>
              <a:buChar char="•"/>
            </a:pPr>
            <a:r>
              <a:rPr lang="en-US" sz="2000" dirty="0" smtClean="0"/>
              <a:t>For pre</a:t>
            </a:r>
            <a:r>
              <a:rPr lang="en-US" sz="2000" dirty="0"/>
              <a:t>-sales step to determine how many FortiAPs the customer needs to </a:t>
            </a:r>
            <a:r>
              <a:rPr lang="en-US" sz="2000" dirty="0" smtClean="0"/>
              <a:t>purchase</a:t>
            </a:r>
            <a:endParaRPr lang="en-US" sz="2000" dirty="0"/>
          </a:p>
          <a:p>
            <a:pPr>
              <a:buClr>
                <a:schemeClr val="accent6"/>
              </a:buClr>
            </a:pPr>
            <a:r>
              <a:rPr lang="en-US" sz="2000" dirty="0"/>
              <a:t>Wireless site survey upgrade </a:t>
            </a:r>
            <a:r>
              <a:rPr lang="en-US" sz="2000" dirty="0" smtClean="0"/>
              <a:t>available (&gt;50 APs, site survey)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14" y="2829811"/>
            <a:ext cx="4208210" cy="2641323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078451" y="5735886"/>
            <a:ext cx="33919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Download from:</a:t>
            </a:r>
          </a:p>
          <a:p>
            <a:r>
              <a:rPr lang="en-US" sz="1600" b="1" dirty="0">
                <a:solidFill>
                  <a:srgbClr val="404040"/>
                </a:solidFill>
                <a:latin typeface="Helvetica 55 Roman"/>
                <a:cs typeface="Helvetica 55 Roman"/>
              </a:rPr>
              <a:t>http://</a:t>
            </a:r>
            <a:r>
              <a:rPr lang="en-US" sz="1600" b="1" dirty="0" err="1">
                <a:solidFill>
                  <a:srgbClr val="404040"/>
                </a:solidFill>
                <a:latin typeface="Helvetica 55 Roman"/>
                <a:cs typeface="Helvetica 55 Roman"/>
              </a:rPr>
              <a:t>www.fortinet.com</a:t>
            </a:r>
            <a:r>
              <a:rPr lang="en-US" sz="1600" b="1" dirty="0">
                <a:solidFill>
                  <a:srgbClr val="404040"/>
                </a:solidFill>
                <a:latin typeface="Helvetica 55 Roman"/>
                <a:cs typeface="Helvetica 55 Roman"/>
              </a:rPr>
              <a:t>/wireless/ </a:t>
            </a:r>
            <a:endParaRPr lang="en-US" sz="16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94441" y="3067274"/>
            <a:ext cx="45945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9E0000"/>
                </a:solidFill>
                <a:latin typeface="Arial Narrow"/>
                <a:cs typeface="Arial Narrow"/>
              </a:rPr>
              <a:t>Key Features:</a:t>
            </a:r>
          </a:p>
          <a:p>
            <a:pPr marL="800100" lvl="1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 Narrow"/>
                <a:cs typeface="Arial Narrow"/>
              </a:rPr>
              <a:t>Import floor plans</a:t>
            </a:r>
          </a:p>
          <a:p>
            <a:pPr marL="800100" lvl="1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 Narrow"/>
                <a:cs typeface="Arial Narrow"/>
              </a:rPr>
              <a:t>Structure drawing</a:t>
            </a:r>
          </a:p>
          <a:p>
            <a:pPr marL="800100" lvl="1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 Narrow"/>
                <a:cs typeface="Arial Narrow"/>
              </a:rPr>
              <a:t>Manual or auto AP placing</a:t>
            </a:r>
          </a:p>
          <a:p>
            <a:pPr marL="800100" lvl="1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 Narrow"/>
                <a:cs typeface="Arial Narrow"/>
              </a:rPr>
              <a:t>Placement </a:t>
            </a:r>
            <a:r>
              <a:rPr lang="en-US" sz="1800" dirty="0" smtClean="0">
                <a:latin typeface="Arial Narrow"/>
                <a:cs typeface="Arial Narrow"/>
              </a:rPr>
              <a:t>Analysis</a:t>
            </a:r>
          </a:p>
          <a:p>
            <a:pPr marL="800100" lvl="1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 Narrow"/>
                <a:cs typeface="Arial Narrow"/>
              </a:rPr>
              <a:t>Dynamic- </a:t>
            </a:r>
            <a:r>
              <a:rPr lang="en-US" sz="1800" dirty="0" err="1" smtClean="0">
                <a:latin typeface="Arial Narrow"/>
                <a:cs typeface="Arial Narrow"/>
              </a:rPr>
              <a:t>Heatmap</a:t>
            </a:r>
            <a:endParaRPr lang="en-US" sz="1800" dirty="0">
              <a:latin typeface="Arial Narrow"/>
              <a:cs typeface="Arial Narrow"/>
            </a:endParaRPr>
          </a:p>
          <a:p>
            <a:pPr marL="800100" lvl="1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 Narrow"/>
                <a:cs typeface="Arial Narrow"/>
              </a:rPr>
              <a:t>Generate Site and inventory </a:t>
            </a:r>
            <a:br>
              <a:rPr lang="en-US" sz="1800" dirty="0">
                <a:latin typeface="Arial Narrow"/>
                <a:cs typeface="Arial Narrow"/>
              </a:rPr>
            </a:br>
            <a:r>
              <a:rPr lang="en-US" sz="1800" dirty="0" smtClean="0">
                <a:latin typeface="Arial Narrow"/>
                <a:cs typeface="Arial Narrow"/>
              </a:rPr>
              <a:t>reports</a:t>
            </a:r>
            <a:endParaRPr lang="en-US" sz="1800" dirty="0">
              <a:latin typeface="Arial Narrow"/>
              <a:cs typeface="Arial Narrow"/>
            </a:endParaRP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867391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image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7258" y="2005437"/>
            <a:ext cx="5260815" cy="310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0377" y="2163525"/>
            <a:ext cx="294812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Dynamic </a:t>
            </a:r>
            <a:r>
              <a:rPr lang="en-US" sz="2000" b="1" dirty="0" err="1" smtClean="0">
                <a:solidFill>
                  <a:srgbClr val="9E0000"/>
                </a:solidFill>
                <a:latin typeface="Arial"/>
                <a:cs typeface="Arial"/>
              </a:rPr>
              <a:t>Heatmap</a:t>
            </a:r>
            <a:endParaRPr lang="en-US" sz="2000" b="1" dirty="0">
              <a:solidFill>
                <a:srgbClr val="9E0000"/>
              </a:solidFill>
              <a:latin typeface="Arial"/>
              <a:cs typeface="Arial"/>
            </a:endParaRPr>
          </a:p>
          <a:p>
            <a:pPr marL="342900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"/>
                <a:cs typeface="Arial"/>
              </a:rPr>
              <a:t>Real-time polling of FortiGate Wireless Controller</a:t>
            </a:r>
          </a:p>
          <a:p>
            <a:pPr marL="342900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"/>
                <a:cs typeface="Arial"/>
              </a:rPr>
              <a:t>Display current number of clients, channel, TX power </a:t>
            </a:r>
          </a:p>
          <a:p>
            <a:pPr marL="342900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>
                <a:latin typeface="Arial"/>
                <a:cs typeface="Arial"/>
              </a:rPr>
              <a:t>Helps to spot Coverage holes and failed AP</a:t>
            </a:r>
          </a:p>
          <a:p>
            <a:pPr lvl="1">
              <a:buClr>
                <a:schemeClr val="accent4"/>
              </a:buClr>
            </a:pPr>
            <a:endParaRPr lang="en-US"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2062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5965504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Bandwidth Control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Options: Shared policy shaping, per-IP shaping &amp; application Control shaping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Max. &amp; Guaranteed Bandwidth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Max. Concurrent Connections per IP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QoS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E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prioritization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Type of Service (TOS), Class of Service (COS) &amp; Differentiated Services (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DiffServ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) Support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14205" y="1836278"/>
            <a:ext cx="4124908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Protects Critical traffic from overwhelmed by other traffic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Managed bandwidth usage by traffic type and applications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Prioritized time sensitive traffic such as VoIP &amp; streaming videos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4769" y="5886574"/>
            <a:ext cx="27158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Per IP and shared Traffic Shapers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478" y="4527432"/>
            <a:ext cx="6503428" cy="1168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1687" y="5285154"/>
            <a:ext cx="6517172" cy="55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icon_TrafficShapin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3" name="Picture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7524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Shaper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77154" y="1269470"/>
            <a:ext cx="390964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  <a:latin typeface="Arial"/>
                <a:cs typeface="Arial"/>
              </a:rPr>
              <a:t>Shared Traffic Shaper</a:t>
            </a:r>
          </a:p>
          <a:p>
            <a:pPr>
              <a:buClr>
                <a:schemeClr val="accent6"/>
              </a:buClr>
            </a:pPr>
            <a:r>
              <a:rPr lang="en-US" sz="2000" kern="1200" dirty="0">
                <a:solidFill>
                  <a:schemeClr val="dk1"/>
                </a:solidFill>
              </a:rPr>
              <a:t>bandwidth management by security policies </a:t>
            </a:r>
            <a:endParaRPr lang="en-US" sz="2000" dirty="0"/>
          </a:p>
          <a:p>
            <a:pPr lvl="1">
              <a:buClr>
                <a:schemeClr val="accent6"/>
              </a:buClr>
            </a:pPr>
            <a:r>
              <a:rPr lang="en-US" sz="1800" kern="1200" dirty="0">
                <a:solidFill>
                  <a:schemeClr val="dk1"/>
                </a:solidFill>
              </a:rPr>
              <a:t>Per policy </a:t>
            </a:r>
            <a:endParaRPr lang="en-US" sz="1800" dirty="0"/>
          </a:p>
          <a:p>
            <a:pPr lvl="1">
              <a:buClr>
                <a:schemeClr val="accent6"/>
              </a:buClr>
            </a:pPr>
            <a:r>
              <a:rPr lang="en-US" sz="1800" kern="1200" dirty="0" smtClean="0">
                <a:solidFill>
                  <a:schemeClr val="dk1"/>
                </a:solidFill>
              </a:rPr>
              <a:t>all policies</a:t>
            </a:r>
          </a:p>
          <a:p>
            <a:pPr>
              <a:buClr>
                <a:schemeClr val="accent6"/>
              </a:buClr>
            </a:pPr>
            <a:r>
              <a:rPr lang="en-US" sz="2200" dirty="0"/>
              <a:t>Maximum and guaranteed </a:t>
            </a:r>
            <a:r>
              <a:rPr lang="en-US" sz="2200" dirty="0" smtClean="0"/>
              <a:t>bandwidth</a:t>
            </a:r>
          </a:p>
          <a:p>
            <a:pPr>
              <a:buClr>
                <a:schemeClr val="accent6"/>
              </a:buClr>
            </a:pPr>
            <a:r>
              <a:rPr lang="en-US" sz="2200" dirty="0"/>
              <a:t>Traffic priority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Assign DSCP value for  other device use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Also used by Application Control</a:t>
            </a:r>
            <a:endParaRPr lang="en-US" sz="2000" dirty="0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778283" y="2013006"/>
            <a:ext cx="1347626" cy="1269456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Maximum </a:t>
            </a:r>
            <a:r>
              <a:rPr lang="en-US" sz="1600" b="1" dirty="0" smtClean="0">
                <a:latin typeface="Arial Narrow" pitchFamily="34" charset="0"/>
              </a:rPr>
              <a:t>Bandwidth</a:t>
            </a:r>
          </a:p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Traffic priority </a:t>
            </a:r>
            <a:endParaRPr lang="en-US" sz="1600" b="1" dirty="0" smtClean="0">
              <a:latin typeface="Arial Narrow" pitchFamily="34" charset="0"/>
            </a:endParaRPr>
          </a:p>
          <a:p>
            <a:pPr algn="ctr" eaLnBrk="0" hangingPunct="0"/>
            <a:r>
              <a:rPr lang="en-US" sz="1600" b="1" dirty="0" smtClean="0">
                <a:latin typeface="Arial Narrow" pitchFamily="34" charset="0"/>
              </a:rPr>
              <a:t>DSCP value</a:t>
            </a:r>
            <a:endParaRPr lang="en-US" sz="1600" b="1" dirty="0">
              <a:latin typeface="Arial Narrow" pitchFamily="34" charset="0"/>
            </a:endParaRPr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1277404" y="1260232"/>
            <a:ext cx="441980" cy="735256"/>
            <a:chOff x="772" y="1265"/>
            <a:chExt cx="428" cy="712"/>
          </a:xfrm>
        </p:grpSpPr>
        <p:pic>
          <p:nvPicPr>
            <p:cNvPr id="8" name="Picture 11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" y="1265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 rot="3282509">
              <a:off x="1039" y="1817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837919" y="2143599"/>
            <a:ext cx="609271" cy="507037"/>
            <a:chOff x="297" y="2151"/>
            <a:chExt cx="590" cy="491"/>
          </a:xfrm>
        </p:grpSpPr>
        <p:pic>
          <p:nvPicPr>
            <p:cNvPr id="11" name="Picture 10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" y="2151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690" y="2414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1253175" y="2905844"/>
            <a:ext cx="420293" cy="649545"/>
            <a:chOff x="801" y="2866"/>
            <a:chExt cx="407" cy="629"/>
          </a:xfrm>
        </p:grpSpPr>
        <p:pic>
          <p:nvPicPr>
            <p:cNvPr id="14" name="Picture 9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" y="3004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18317491" flipV="1">
              <a:off x="1047" y="2903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6" name="Group 26"/>
          <p:cNvGrpSpPr>
            <a:grpSpLocks/>
          </p:cNvGrpSpPr>
          <p:nvPr/>
        </p:nvGrpSpPr>
        <p:grpSpPr bwMode="auto">
          <a:xfrm>
            <a:off x="3137938" y="1239764"/>
            <a:ext cx="462634" cy="720799"/>
            <a:chOff x="1937" y="1257"/>
            <a:chExt cx="448" cy="698"/>
          </a:xfrm>
        </p:grpSpPr>
        <p:pic>
          <p:nvPicPr>
            <p:cNvPr id="17" name="Picture 12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" y="1257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 rot="18317491" flipH="1">
              <a:off x="1900" y="1795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9" name="Group 25"/>
          <p:cNvGrpSpPr>
            <a:grpSpLocks/>
          </p:cNvGrpSpPr>
          <p:nvPr/>
        </p:nvGrpSpPr>
        <p:grpSpPr bwMode="auto">
          <a:xfrm>
            <a:off x="3356541" y="2219067"/>
            <a:ext cx="643349" cy="507037"/>
            <a:chOff x="2272" y="2137"/>
            <a:chExt cx="623" cy="491"/>
          </a:xfrm>
        </p:grpSpPr>
        <p:pic>
          <p:nvPicPr>
            <p:cNvPr id="20" name="Picture 13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0" y="2137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19"/>
            <p:cNvSpPr>
              <a:spLocks noChangeArrowheads="1"/>
            </p:cNvSpPr>
            <p:nvPr/>
          </p:nvSpPr>
          <p:spPr bwMode="auto">
            <a:xfrm rot="1525" flipH="1">
              <a:off x="2272" y="2377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22" name="Group 24"/>
          <p:cNvGrpSpPr>
            <a:grpSpLocks/>
          </p:cNvGrpSpPr>
          <p:nvPr/>
        </p:nvGrpSpPr>
        <p:grpSpPr bwMode="auto">
          <a:xfrm>
            <a:off x="3136868" y="2860694"/>
            <a:ext cx="491548" cy="703244"/>
            <a:chOff x="1945" y="2844"/>
            <a:chExt cx="476" cy="681"/>
          </a:xfrm>
        </p:grpSpPr>
        <p:pic>
          <p:nvPicPr>
            <p:cNvPr id="23" name="Picture 14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6" y="3034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AutoShape 20"/>
            <p:cNvSpPr>
              <a:spLocks noChangeArrowheads="1"/>
            </p:cNvSpPr>
            <p:nvPr/>
          </p:nvSpPr>
          <p:spPr bwMode="auto">
            <a:xfrm rot="3282509" flipH="1" flipV="1">
              <a:off x="1908" y="2881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sp>
        <p:nvSpPr>
          <p:cNvPr id="37" name="Rounded Rectangle 3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59" y="3900854"/>
            <a:ext cx="3688080" cy="1795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 descr="icon_TrafficShapi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9917911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Shaper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77154" y="1269470"/>
            <a:ext cx="390964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Per-IP Traffic </a:t>
            </a:r>
            <a:r>
              <a:rPr lang="en-US" sz="2000" b="1" dirty="0">
                <a:solidFill>
                  <a:srgbClr val="9E0000"/>
                </a:solidFill>
                <a:latin typeface="Arial"/>
                <a:cs typeface="Arial"/>
              </a:rPr>
              <a:t>Shaper</a:t>
            </a:r>
          </a:p>
          <a:p>
            <a:pPr>
              <a:buClr>
                <a:schemeClr val="accent6"/>
              </a:buClr>
            </a:pPr>
            <a:r>
              <a:rPr lang="en-US" sz="2000" kern="1200" dirty="0" smtClean="0">
                <a:solidFill>
                  <a:schemeClr val="dk1"/>
                </a:solidFill>
              </a:rPr>
              <a:t>enables admin to limit </a:t>
            </a:r>
            <a:r>
              <a:rPr lang="en-US" sz="2000" kern="1200" dirty="0">
                <a:solidFill>
                  <a:schemeClr val="dk1"/>
                </a:solidFill>
              </a:rPr>
              <a:t>the behavior of every member of a policy to avoid one user from using all the available </a:t>
            </a:r>
            <a:r>
              <a:rPr lang="en-US" sz="2000" kern="1200" dirty="0" smtClean="0">
                <a:solidFill>
                  <a:schemeClr val="dk1"/>
                </a:solidFill>
              </a:rPr>
              <a:t>bandwidth</a:t>
            </a:r>
            <a:endParaRPr lang="en-US" sz="1800" kern="1200" dirty="0" smtClean="0">
              <a:solidFill>
                <a:schemeClr val="dk1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Maximum bandwidth &amp; Concurrent Connections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Assign Forward and reverse DSCP value for other device use</a:t>
            </a:r>
            <a:endParaRPr lang="en-US" sz="2000" dirty="0"/>
          </a:p>
        </p:txBody>
      </p:sp>
      <p:sp>
        <p:nvSpPr>
          <p:cNvPr id="37" name="Rounded Rectangle 3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6" name="Oval 27"/>
          <p:cNvSpPr>
            <a:spLocks noChangeArrowheads="1"/>
          </p:cNvSpPr>
          <p:nvPr/>
        </p:nvSpPr>
        <p:spPr bwMode="auto">
          <a:xfrm>
            <a:off x="1494691" y="129578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27" name="Picture 29" descr="Display_Lt_v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23" y="1263636"/>
            <a:ext cx="332809" cy="5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30"/>
          <p:cNvSpPr>
            <a:spLocks noChangeArrowheads="1"/>
          </p:cNvSpPr>
          <p:nvPr/>
        </p:nvSpPr>
        <p:spPr bwMode="auto">
          <a:xfrm rot="1525" flipH="1">
            <a:off x="2950410" y="1517205"/>
            <a:ext cx="208138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sp>
        <p:nvSpPr>
          <p:cNvPr id="29" name="Oval 31"/>
          <p:cNvSpPr>
            <a:spLocks noChangeArrowheads="1"/>
          </p:cNvSpPr>
          <p:nvPr/>
        </p:nvSpPr>
        <p:spPr bwMode="auto">
          <a:xfrm>
            <a:off x="1503483" y="209417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30" name="Picture 34" descr="Display_Lt_v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6040" y="2074726"/>
            <a:ext cx="332809" cy="5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AutoShape 35"/>
          <p:cNvSpPr>
            <a:spLocks noChangeArrowheads="1"/>
          </p:cNvSpPr>
          <p:nvPr/>
        </p:nvSpPr>
        <p:spPr bwMode="auto">
          <a:xfrm rot="1525" flipH="1">
            <a:off x="2930627" y="2328295"/>
            <a:ext cx="208138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pic>
        <p:nvPicPr>
          <p:cNvPr id="32" name="Picture 37" descr="Display_Lt_v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222" y="2861151"/>
            <a:ext cx="332808" cy="51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AutoShape 38"/>
          <p:cNvSpPr>
            <a:spLocks noChangeArrowheads="1"/>
          </p:cNvSpPr>
          <p:nvPr/>
        </p:nvSpPr>
        <p:spPr bwMode="auto">
          <a:xfrm rot="1525" flipH="1">
            <a:off x="2938809" y="3114719"/>
            <a:ext cx="208137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sp>
        <p:nvSpPr>
          <p:cNvPr id="34" name="Oval 31"/>
          <p:cNvSpPr>
            <a:spLocks noChangeArrowheads="1"/>
          </p:cNvSpPr>
          <p:nvPr/>
        </p:nvSpPr>
        <p:spPr bwMode="auto">
          <a:xfrm>
            <a:off x="1528883" y="288157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38" y="4080608"/>
            <a:ext cx="4163060" cy="155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icon_TrafficShapi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581207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0712280"/>
              </p:ext>
            </p:extLst>
          </p:nvPr>
        </p:nvGraphicFramePr>
        <p:xfrm>
          <a:off x="440801" y="1344654"/>
          <a:ext cx="3987266" cy="2414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Load Balancing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Methods: static, round-robin,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etc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Persistence: Cookie, SSL session ID, host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Probes &amp; Health Checks: TCP, HTTP, ICMP PING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HTTP Multiplexing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04437" y="1738586"/>
            <a:ext cx="4124908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Integrated server load balancing features with security applied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Maintains secured and high availability to application delivery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8999" y="5583728"/>
            <a:ext cx="3204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Load balance cluster status viewer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615" y="3937001"/>
            <a:ext cx="6828691" cy="150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icon_TrafficShapi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02953"/>
      </p:ext>
    </p:extLst>
  </p:cSld>
  <p:clrMapOvr>
    <a:masterClrMapping/>
  </p:clrMapOvr>
  <p:transition xmlns:p14="http://schemas.microsoft.com/office/powerpoint/2010/main">
    <p:wipe dir="r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Overview</a:t>
            </a:r>
            <a:endParaRPr lang="en-US" sz="1900" dirty="0">
              <a:solidFill>
                <a:srgbClr val="CC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FortiGate intercept the incoming traffic and share it across the available servers</a:t>
            </a:r>
          </a:p>
          <a:p>
            <a:pPr lvl="1">
              <a:buClr>
                <a:schemeClr val="accent6"/>
              </a:buClr>
            </a:pPr>
            <a:r>
              <a:rPr lang="en-US" sz="1600" dirty="0">
                <a:solidFill>
                  <a:srgbClr val="36424A"/>
                </a:solidFill>
              </a:rPr>
              <a:t>Clients connects to Virtual Server published</a:t>
            </a:r>
          </a:p>
          <a:p>
            <a:pPr lvl="1">
              <a:buClr>
                <a:schemeClr val="accent6"/>
              </a:buClr>
            </a:pPr>
            <a:r>
              <a:rPr lang="en-US" sz="1600" dirty="0" err="1">
                <a:solidFill>
                  <a:srgbClr val="36424A"/>
                </a:solidFill>
              </a:rPr>
              <a:t>Loadbalancer</a:t>
            </a:r>
            <a:r>
              <a:rPr lang="en-US" sz="1600" dirty="0">
                <a:solidFill>
                  <a:srgbClr val="36424A"/>
                </a:solidFill>
              </a:rPr>
              <a:t> distributes traffic to cluster of Real Servers with desired Load balancing &amp; Persistence methods</a:t>
            </a:r>
          </a:p>
          <a:p>
            <a:pPr lvl="1">
              <a:buClr>
                <a:schemeClr val="accent6"/>
              </a:buClr>
            </a:pPr>
            <a:r>
              <a:rPr lang="en-US" sz="1600" dirty="0">
                <a:solidFill>
                  <a:srgbClr val="36424A"/>
                </a:solidFill>
              </a:rPr>
              <a:t>Health Checks are performed to monitor the availabilities of real servers.</a:t>
            </a:r>
          </a:p>
          <a:p>
            <a:pPr marL="0" indent="0">
              <a:buClr>
                <a:schemeClr val="accent6"/>
              </a:buClr>
              <a:buNone/>
            </a:pP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1388" y="2643066"/>
            <a:ext cx="15311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Virtual Server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35000" y="3709866"/>
            <a:ext cx="13139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cs typeface="Arial" charset="0"/>
              </a:rPr>
              <a:t>Real Server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35000" y="1684216"/>
            <a:ext cx="12793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cs typeface="Arial" charset="0"/>
              </a:rPr>
              <a:t>Extensions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2574925" y="1608016"/>
            <a:ext cx="1862138" cy="577850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SSL </a:t>
            </a:r>
            <a:r>
              <a:rPr lang="en-US" dirty="0" smtClean="0">
                <a:solidFill>
                  <a:schemeClr val="bg1"/>
                </a:solidFill>
                <a:cs typeface="Arial" charset="0"/>
              </a:rPr>
              <a:t>Offload</a:t>
            </a:r>
            <a:endParaRPr lang="en-US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4521200" y="1608016"/>
            <a:ext cx="4030663" cy="577850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Network Security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cs typeface="Arial" charset="0"/>
              </a:rPr>
              <a:t>( Firewall, AV, IPS, DLP)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2573338" y="2903416"/>
            <a:ext cx="5978525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Load Balancing </a:t>
            </a:r>
            <a:r>
              <a:rPr lang="en-US" dirty="0" smtClean="0">
                <a:solidFill>
                  <a:schemeClr val="bg1"/>
                </a:solidFill>
                <a:cs typeface="Arial" charset="0"/>
              </a:rPr>
              <a:t>Methods</a:t>
            </a:r>
            <a:endParaRPr lang="en-US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4521200" y="2262066"/>
            <a:ext cx="4030663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Service Type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(HTTP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, </a:t>
            </a:r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HTTP, IMAPS,POP3S,SMTPS, SSL, TCP, UDP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, </a:t>
            </a:r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IP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)</a:t>
            </a: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2581275" y="3557466"/>
            <a:ext cx="5978525" cy="577850"/>
          </a:xfrm>
          <a:prstGeom prst="flowChartAlternateProcess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Monitors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cs typeface="Arial" charset="0"/>
              </a:rPr>
              <a:t>(TCP, HTTP, ICMP PING)</a:t>
            </a: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2582863" y="2268416"/>
            <a:ext cx="1862137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cs typeface="Arial" charset="0"/>
              </a:rPr>
              <a:t>Persistence</a:t>
            </a:r>
          </a:p>
          <a:p>
            <a:pPr algn="ctr"/>
            <a:r>
              <a:rPr lang="en-US" sz="1000">
                <a:solidFill>
                  <a:schemeClr val="bg1"/>
                </a:solidFill>
                <a:cs typeface="Arial" charset="0"/>
              </a:rPr>
              <a:t>(cookie, SSL Session ID)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7308" y="1426308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2198077" y="1611923"/>
            <a:ext cx="1" cy="5861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H="1">
            <a:off x="2198077" y="2282093"/>
            <a:ext cx="5863" cy="1244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H="1">
            <a:off x="2194169" y="3591169"/>
            <a:ext cx="1" cy="5861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icon_LoadBalan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772" y="6934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087949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 Methods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1463982"/>
              </p:ext>
            </p:extLst>
          </p:nvPr>
        </p:nvGraphicFramePr>
        <p:xfrm>
          <a:off x="4435230" y="1388403"/>
          <a:ext cx="4220307" cy="40538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73044"/>
                <a:gridCol w="3047263"/>
              </a:tblGrid>
              <a:tr h="297237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 </a:t>
                      </a:r>
                      <a:endParaRPr lang="en-US" sz="11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</a:t>
                      </a:r>
                      <a:endParaRPr lang="en-US" sz="11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0949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 IP Hash </a:t>
                      </a:r>
                      <a:endParaRPr lang="en-US" sz="1200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Statically spread evenly across all real servers. 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Round Robin </a:t>
                      </a:r>
                      <a:endParaRPr lang="en-US" sz="12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new requests to the next real server, and treats all real servers as equals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Weighted </a:t>
                      </a:r>
                      <a:endParaRPr lang="en-US" sz="12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Higher weight value receive a larger percentage of connections.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 Alive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Always directs sessions to the first alive real server,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not distributed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 RTT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sessions to the real server with the least round trip time,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determined by a Ping health check monitor 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 Session </a:t>
                      </a:r>
                      <a:endParaRPr lang="en-US" sz="1200" dirty="0" smtClean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requests to the real server that has the least number of current connections. </a:t>
                      </a:r>
                      <a:endParaRPr lang="en-US" sz="1200" dirty="0" smtClean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 Host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Using the host’s HTTP header to guide the connection to the correct real server </a:t>
                      </a:r>
                      <a:endParaRPr lang="en-US" sz="1200" dirty="0" smtClean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15" y="1377461"/>
            <a:ext cx="3786781" cy="3331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icon_LoadBalan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772" y="6934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235720702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0"/>
            <a:ext cx="806165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 smtClean="0">
                <a:solidFill>
                  <a:srgbClr val="9E0000"/>
                </a:solidFill>
              </a:rPr>
              <a:t>sFlow</a:t>
            </a:r>
            <a:r>
              <a:rPr lang="en-US" sz="2000" b="1" dirty="0" smtClean="0">
                <a:solidFill>
                  <a:srgbClr val="9E0000"/>
                </a:solidFill>
              </a:rPr>
              <a:t>/</a:t>
            </a:r>
            <a:r>
              <a:rPr lang="en-US" sz="2000" b="1" dirty="0" err="1" smtClean="0">
                <a:solidFill>
                  <a:srgbClr val="9E0000"/>
                </a:solidFill>
              </a:rPr>
              <a:t>NetFlow</a:t>
            </a:r>
            <a:endParaRPr lang="en-US" sz="2000" b="1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monitoring the traffic on </a:t>
            </a:r>
            <a:r>
              <a:rPr lang="en-US" sz="2000" dirty="0" smtClean="0"/>
              <a:t>the network </a:t>
            </a:r>
            <a:r>
              <a:rPr lang="en-US" sz="2000" dirty="0"/>
              <a:t>to identify areas on the network that may impact performance and </a:t>
            </a:r>
            <a:r>
              <a:rPr lang="en-US" sz="2000" dirty="0" smtClean="0"/>
              <a:t>throughput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Agent </a:t>
            </a:r>
            <a:r>
              <a:rPr lang="en-US" sz="2000" dirty="0"/>
              <a:t>is embedded in the FortiGate </a:t>
            </a:r>
            <a:r>
              <a:rPr lang="en-US" sz="2000" dirty="0" smtClean="0"/>
              <a:t>unit, sends </a:t>
            </a:r>
            <a:r>
              <a:rPr lang="en-US" sz="2000" dirty="0"/>
              <a:t>the sampled traffic </a:t>
            </a:r>
            <a:r>
              <a:rPr lang="en-US" sz="2000" dirty="0" smtClean="0"/>
              <a:t>to an external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party Collector/</a:t>
            </a:r>
            <a:r>
              <a:rPr lang="en-US" sz="2000" dirty="0"/>
              <a:t>Analyzer. 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Available on CLI only</a:t>
            </a:r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9756" y="3164999"/>
            <a:ext cx="4715888" cy="2764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69659" y="5974503"/>
            <a:ext cx="28995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3</a:t>
            </a:r>
            <a:r>
              <a:rPr lang="en-US" sz="1050" b="1" baseline="30000" dirty="0" smtClean="0"/>
              <a:t>rd</a:t>
            </a:r>
            <a:r>
              <a:rPr lang="en-US" sz="1050" b="1" dirty="0" smtClean="0"/>
              <a:t> Party </a:t>
            </a:r>
            <a:r>
              <a:rPr lang="en-US" sz="1050" b="1" dirty="0" err="1" smtClean="0"/>
              <a:t>sFlow</a:t>
            </a:r>
            <a:r>
              <a:rPr lang="en-US" sz="1050" b="1" dirty="0" smtClean="0"/>
              <a:t> Analyzer - </a:t>
            </a:r>
            <a:r>
              <a:rPr lang="en-US" sz="1050" b="1" dirty="0" err="1"/>
              <a:t>s</a:t>
            </a:r>
            <a:r>
              <a:rPr lang="en-US" sz="1050" b="1" dirty="0" err="1" smtClean="0"/>
              <a:t>Flow</a:t>
            </a:r>
            <a:r>
              <a:rPr lang="en-US" sz="1050" b="1" dirty="0" smtClean="0"/>
              <a:t> </a:t>
            </a:r>
            <a:r>
              <a:rPr lang="en-US" sz="1050" b="1" dirty="0"/>
              <a:t>Trend</a:t>
            </a:r>
            <a:endParaRPr lang="en-US" sz="105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4965327"/>
      </p:ext>
    </p:extLst>
  </p:cSld>
  <p:clrMapOvr>
    <a:masterClrMapping/>
  </p:clrMapOvr>
  <p:transition xmlns:p14="http://schemas.microsoft.com/office/powerpoint/2010/main">
    <p:wipe dir="r"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Offloading &amp; Inspection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997833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 for WANOPT &amp; reverse web caching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 for SLB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Inspection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Facilitate UTM on SSL encrypted applications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“SSL Cert Inspection” and “Full SSL Inspection” modes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29203" y="3912791"/>
            <a:ext cx="4124908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  <a:t>Intercept </a:t>
            </a:r>
            <a:r>
              <a:rPr lang="en-US" sz="1800" b="1" dirty="0" smtClean="0">
                <a:latin typeface="Arial" charset="0"/>
                <a:ea typeface="ＭＳ Ｐゴシック" charset="0"/>
                <a:cs typeface="ＭＳ Ｐゴシック" charset="0"/>
              </a:rPr>
              <a:t>and proxy SSL encrypted Traffic for UTM for more security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>
                <a:latin typeface="Arial" charset="0"/>
                <a:ea typeface="ＭＳ Ｐゴシック" charset="0"/>
                <a:cs typeface="ＭＳ Ｐゴシック" charset="0"/>
              </a:rPr>
              <a:t>SSL offloading from web servers to economical secure web access offering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839666" y="3459687"/>
            <a:ext cx="1983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SSL Inspection Option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589" y="84315"/>
            <a:ext cx="1031923" cy="955484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640" y="1274819"/>
            <a:ext cx="4124750" cy="2024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086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24875" y="3993680"/>
            <a:ext cx="7861925" cy="195256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SSL Inspection Exemptions</a:t>
            </a:r>
            <a:endParaRPr lang="en-US" sz="2000" b="1" dirty="0">
              <a:solidFill>
                <a:srgbClr val="9E0000"/>
              </a:solidFill>
              <a:latin typeface="Arial"/>
              <a:cs typeface="Arial"/>
            </a:endParaRPr>
          </a:p>
          <a:p>
            <a:pPr>
              <a:buClr>
                <a:schemeClr val="accent6"/>
              </a:buClr>
            </a:pPr>
            <a:r>
              <a:rPr lang="en-US" sz="2000" kern="1200" dirty="0" smtClean="0">
                <a:solidFill>
                  <a:schemeClr val="dk1"/>
                </a:solidFill>
              </a:rPr>
              <a:t>Allows admin to build exclusion list using</a:t>
            </a:r>
            <a:endParaRPr lang="en-US" sz="1600" kern="1200" dirty="0" smtClean="0">
              <a:solidFill>
                <a:schemeClr val="dk1"/>
              </a:solidFill>
            </a:endParaRPr>
          </a:p>
          <a:p>
            <a:pPr lvl="1">
              <a:buClr>
                <a:schemeClr val="accent6"/>
              </a:buClr>
            </a:pPr>
            <a:r>
              <a:rPr lang="en-US" sz="1800" kern="1200" dirty="0" smtClean="0">
                <a:solidFill>
                  <a:schemeClr val="dk1"/>
                </a:solidFill>
              </a:rPr>
              <a:t>Web Categories with defaults</a:t>
            </a:r>
          </a:p>
          <a:p>
            <a:pPr lvl="1">
              <a:buClr>
                <a:schemeClr val="accent6"/>
              </a:buClr>
            </a:pPr>
            <a:r>
              <a:rPr lang="en-US" sz="1800" kern="1200" dirty="0" smtClean="0">
                <a:solidFill>
                  <a:schemeClr val="dk1"/>
                </a:solidFill>
              </a:rPr>
              <a:t>(Destination) </a:t>
            </a:r>
            <a:r>
              <a:rPr lang="en-US" sz="1800" kern="1200" dirty="0">
                <a:solidFill>
                  <a:schemeClr val="dk1"/>
                </a:solidFill>
              </a:rPr>
              <a:t>Address Object - FQDN or IP </a:t>
            </a:r>
            <a:r>
              <a:rPr lang="en-US" sz="1800" kern="1200" dirty="0" smtClean="0">
                <a:solidFill>
                  <a:schemeClr val="dk1"/>
                </a:solidFill>
              </a:rPr>
              <a:t>addresses</a:t>
            </a:r>
          </a:p>
          <a:p>
            <a:pPr>
              <a:buClr>
                <a:schemeClr val="accent6"/>
              </a:buClr>
            </a:pPr>
            <a:r>
              <a:rPr lang="en-US" sz="2000" kern="1200" dirty="0" smtClean="0">
                <a:solidFill>
                  <a:schemeClr val="dk1"/>
                </a:solidFill>
              </a:rPr>
              <a:t>Applicable to both “SSL Cert Inspection” and “Full SSL Inspection” modes</a:t>
            </a: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Offloading &amp; Inspection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589" y="84315"/>
            <a:ext cx="1031923" cy="955484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293" y="1899180"/>
            <a:ext cx="5002923" cy="1526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Group 15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7" name="Right Triangle 16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7900131"/>
      </p:ext>
    </p:extLst>
  </p:cSld>
  <p:clrMapOvr>
    <a:masterClrMapping/>
  </p:clrMapOvr>
  <p:transition xmlns:p14="http://schemas.microsoft.com/office/powerpoint/2010/main">
    <p:wipe dir="r"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WAN Optimization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303192"/>
              </p:ext>
            </p:extLst>
          </p:nvPr>
        </p:nvGraphicFramePr>
        <p:xfrm>
          <a:off x="440801" y="1344654"/>
          <a:ext cx="398726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WAN Optimization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Protocol Optimization &amp; byte Caching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FortiClient Support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Web Caching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Forward &amp; reverse proxy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Explicit Proxy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chaining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PAC file distribution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92092" y="1220818"/>
            <a:ext cx="41249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  <a:buClr>
                <a:schemeClr val="accent3"/>
              </a:buClr>
              <a:buSzPct val="130000"/>
            </a:pPr>
            <a:endParaRPr lang="en-US" sz="1800" b="1" dirty="0" smtClean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Integrated WANOPT network services with security capabilities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Improve </a:t>
            </a:r>
            <a:r>
              <a:rPr lang="en-US" sz="1800" b="1" dirty="0"/>
              <a:t>user experience and bandwidth efficiency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Resolves complexities, management and cost of involving additional WANOPT </a:t>
            </a:r>
            <a:r>
              <a:rPr lang="en-US" sz="1800" b="1" dirty="0" smtClean="0"/>
              <a:t>devices</a:t>
            </a:r>
            <a:endParaRPr 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063439" y="5994033"/>
            <a:ext cx="2286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WANOPT Monitors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09" y="4357077"/>
            <a:ext cx="2749303" cy="2188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078" y="4629139"/>
            <a:ext cx="3417358" cy="133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752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 bwMode="auto">
          <a:xfrm>
            <a:off x="1586832" y="2070768"/>
            <a:ext cx="5783109" cy="1524000"/>
          </a:xfrm>
          <a:prstGeom prst="roundRect">
            <a:avLst>
              <a:gd name="adj" fmla="val 13335"/>
            </a:avLst>
          </a:prstGeom>
          <a:solidFill>
            <a:srgbClr val="DFE6E6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WANOPT Tunneling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4401384"/>
            <a:ext cx="8229600" cy="1544862"/>
          </a:xfrm>
        </p:spPr>
        <p:txBody>
          <a:bodyPr/>
          <a:lstStyle/>
          <a:p>
            <a:pPr>
              <a:buClr>
                <a:schemeClr val="accent6"/>
              </a:buClr>
            </a:pPr>
            <a:r>
              <a:rPr lang="en-US" sz="2000" dirty="0" smtClean="0"/>
              <a:t>Supports various network topologies such as inline and out-of-path design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Supports multi-peers including FortiClient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Can be used in both transparent or NAT/Route Mode, virtualized per VDOM</a:t>
            </a:r>
          </a:p>
        </p:txBody>
      </p:sp>
      <p:pic>
        <p:nvPicPr>
          <p:cNvPr id="4" name="Picture 3" descr="FortiGate_Icon_2U_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32" y="2070768"/>
            <a:ext cx="1843601" cy="1290520"/>
          </a:xfrm>
          <a:prstGeom prst="rect">
            <a:avLst/>
          </a:prstGeom>
        </p:spPr>
      </p:pic>
      <p:pic>
        <p:nvPicPr>
          <p:cNvPr id="8" name="Picture 7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232" y="2299368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77632" y="2604168"/>
            <a:ext cx="99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WAN</a:t>
            </a:r>
          </a:p>
        </p:txBody>
      </p:sp>
      <p:cxnSp>
        <p:nvCxnSpPr>
          <p:cNvPr id="12" name="Straight Arrow Connector 11"/>
          <p:cNvCxnSpPr>
            <a:stCxn id="4" idx="3"/>
            <a:endCxn id="5" idx="1"/>
          </p:cNvCxnSpPr>
          <p:nvPr/>
        </p:nvCxnSpPr>
        <p:spPr bwMode="auto">
          <a:xfrm flipV="1">
            <a:off x="2897033" y="2341278"/>
            <a:ext cx="3718999" cy="37475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cxnSp>
        <p:nvCxnSpPr>
          <p:cNvPr id="13" name="Straight Arrow Connector 12"/>
          <p:cNvCxnSpPr>
            <a:stCxn id="4" idx="3"/>
            <a:endCxn id="7" idx="1"/>
          </p:cNvCxnSpPr>
          <p:nvPr/>
        </p:nvCxnSpPr>
        <p:spPr bwMode="auto">
          <a:xfrm>
            <a:off x="2897033" y="2716028"/>
            <a:ext cx="3871399" cy="3834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WAN Optimization</a:t>
            </a:r>
          </a:p>
        </p:txBody>
      </p:sp>
      <p:pic>
        <p:nvPicPr>
          <p:cNvPr id="16" name="Picture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7053180" y="2552030"/>
            <a:ext cx="1371600" cy="455863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Peers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4" descr="FortiGate_Icon_2U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032" y="1994568"/>
            <a:ext cx="990600" cy="693420"/>
          </a:xfrm>
          <a:prstGeom prst="rect">
            <a:avLst/>
          </a:prstGeom>
        </p:spPr>
      </p:pic>
      <p:pic>
        <p:nvPicPr>
          <p:cNvPr id="7" name="Picture 6" descr="Laptop-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8432" y="2756568"/>
            <a:ext cx="711503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ounded Rectangle 21"/>
          <p:cNvSpPr/>
          <p:nvPr/>
        </p:nvSpPr>
        <p:spPr bwMode="auto">
          <a:xfrm>
            <a:off x="3529263" y="3399588"/>
            <a:ext cx="2285999" cy="455863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Authentication 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group 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026074"/>
      </p:ext>
    </p:extLst>
  </p:cSld>
  <p:clrMapOvr>
    <a:masterClrMapping/>
  </p:clrMapOvr>
  <p:transition xmlns:p14="http://schemas.microsoft.com/office/powerpoint/2010/main">
    <p:wipe dir="r"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>
            <a:stCxn id="10" idx="1"/>
          </p:cNvCxnSpPr>
          <p:nvPr/>
        </p:nvCxnSpPr>
        <p:spPr bwMode="auto">
          <a:xfrm flipV="1">
            <a:off x="2069123" y="2229340"/>
            <a:ext cx="4953000" cy="1190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Caching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59385" y="3872523"/>
            <a:ext cx="4736123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Reducing bandwidth usage with fewer request and response across WAN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Reducing server load as it has to serve fewer requests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Perceived latency since data is obtained from local </a:t>
            </a:r>
            <a:r>
              <a:rPr lang="en-US" sz="1800" b="1" dirty="0" smtClean="0"/>
              <a:t>unit</a:t>
            </a:r>
            <a:endParaRPr lang="en-US" sz="1800" b="1" dirty="0"/>
          </a:p>
        </p:txBody>
      </p:sp>
      <p:pic>
        <p:nvPicPr>
          <p:cNvPr id="8" name="Picture 24" descr="LAN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323" y="192453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 bwMode="auto">
          <a:xfrm>
            <a:off x="2221523" y="2457939"/>
            <a:ext cx="1371600" cy="6096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Forward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Proxy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123" y="177213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1723" y="1846751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050323" y="2838939"/>
            <a:ext cx="1031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INTERNET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 Narrow"/>
              <a:cs typeface="Arial Narrow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5498123" y="2457939"/>
            <a:ext cx="1371600" cy="6096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Reverse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Proxy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723" y="177213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8323" y="16197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9323" y="18483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0323" y="20769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WAN Optimization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444" y="3368430"/>
            <a:ext cx="3072668" cy="320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5813108"/>
      </p:ext>
    </p:extLst>
  </p:cSld>
  <p:clrMapOvr>
    <a:masterClrMapping/>
  </p:clrMapOvr>
  <p:transition xmlns:p14="http://schemas.microsoft.com/office/powerpoint/2010/main">
    <p:wipe dir="r"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Explicit Proxy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9277" y="3018693"/>
            <a:ext cx="8686800" cy="1633518"/>
          </a:xfrm>
        </p:spPr>
        <p:txBody>
          <a:bodyPr numCol="2" spcCol="360000"/>
          <a:lstStyle/>
          <a:p>
            <a:pPr>
              <a:buClr>
                <a:schemeClr val="accent6"/>
              </a:buClr>
            </a:pPr>
            <a:r>
              <a:rPr lang="en-US" sz="1800" dirty="0" smtClean="0"/>
              <a:t>Proxy HTTP/HTTPS &amp; FTP Session from web browsers</a:t>
            </a:r>
          </a:p>
          <a:p>
            <a:pPr>
              <a:buClr>
                <a:schemeClr val="accent6"/>
              </a:buClr>
            </a:pPr>
            <a:endParaRPr lang="en-US" sz="1800" dirty="0" smtClean="0"/>
          </a:p>
          <a:p>
            <a:pPr marL="0" indent="0">
              <a:buClr>
                <a:schemeClr val="accent6"/>
              </a:buClr>
              <a:buNone/>
            </a:pPr>
            <a:endParaRPr lang="en-US" sz="1800" dirty="0" smtClean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Distribute proxy auto-</a:t>
            </a:r>
            <a:r>
              <a:rPr lang="en-US" sz="1800" dirty="0" err="1" smtClean="0"/>
              <a:t>config</a:t>
            </a:r>
            <a:r>
              <a:rPr lang="en-US" sz="1800" dirty="0" smtClean="0"/>
              <a:t> (PAC)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Supports SOCKS sessions from browsers (CLI Command)</a:t>
            </a:r>
            <a:endParaRPr lang="en-US" sz="1800" dirty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Virtualized per VDOM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Proxy Chaining with forward server load balancing support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User authentication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Transparent </a:t>
            </a:r>
            <a:r>
              <a:rPr lang="en-US" sz="1800" dirty="0"/>
              <a:t>Explicit </a:t>
            </a:r>
            <a:r>
              <a:rPr lang="en-US" sz="1800" dirty="0" smtClean="0"/>
              <a:t>Proxy option using IP reflect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457200" y="1600200"/>
            <a:ext cx="8305800" cy="914400"/>
          </a:xfrm>
          <a:prstGeom prst="roundRect">
            <a:avLst>
              <a:gd name="adj" fmla="val 1333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2"/>
            <a:r>
              <a:rPr lang="en-US" sz="1800" b="1" dirty="0"/>
              <a:t>Allows users web traffic to explicitly proxied via </a:t>
            </a:r>
            <a:r>
              <a:rPr lang="en-US" sz="1800" b="1" dirty="0" smtClean="0"/>
              <a:t>FortiGate, providing secured restrictive Internet access policies.</a:t>
            </a:r>
            <a:endParaRPr lang="en-US" sz="1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52600"/>
            <a:ext cx="694113" cy="69411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WAN Optimization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8923" y="2676770"/>
            <a:ext cx="2256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C00000"/>
              </a:buClr>
              <a:buSzPct val="100000"/>
            </a:pPr>
            <a:r>
              <a:rPr lang="en-US" sz="2000" b="1" kern="0" dirty="0" smtClean="0">
                <a:solidFill>
                  <a:srgbClr val="9E0000"/>
                </a:solidFill>
                <a:latin typeface="Arial"/>
                <a:ea typeface="+mn-ea"/>
                <a:cs typeface="Arial"/>
              </a:rPr>
              <a:t>Features</a:t>
            </a:r>
            <a:r>
              <a:rPr lang="en-US" sz="2000" b="1" kern="0" dirty="0">
                <a:solidFill>
                  <a:srgbClr val="9E0000"/>
                </a:solidFill>
                <a:latin typeface="Arial"/>
                <a:ea typeface="+mn-ea"/>
                <a:cs typeface="Arial"/>
              </a:rPr>
              <a:t>:</a:t>
            </a: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38" y="3745034"/>
            <a:ext cx="3981450" cy="280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1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4" name="Right Triangle 1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3283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9342719"/>
              </p:ext>
            </p:extLst>
          </p:nvPr>
        </p:nvGraphicFramePr>
        <p:xfrm>
          <a:off x="440801" y="1344654"/>
          <a:ext cx="3987266" cy="26349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Virtual Domains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Global and per-VDOM settings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administrator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Resource allocation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Licensing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FortiGate Virtual Appliance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FortiOS in Virtual Environment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2496" y="1895556"/>
            <a:ext cx="41249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Provides multiple logical </a:t>
            </a:r>
            <a:r>
              <a:rPr lang="en-US" sz="1800" b="1" dirty="0" smtClean="0"/>
              <a:t>entities </a:t>
            </a:r>
            <a:r>
              <a:rPr lang="en-US" sz="1800" b="1" dirty="0"/>
              <a:t>in a single p</a:t>
            </a:r>
            <a:r>
              <a:rPr lang="en-US" sz="1800" b="1" dirty="0" smtClean="0"/>
              <a:t>hysical unit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Out-of-the box Multi-tenant &amp; department solution</a:t>
            </a:r>
            <a:endParaRPr lang="en-US" sz="1800" b="1" dirty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Saving in physical Space &amp; Power</a:t>
            </a:r>
          </a:p>
          <a:p>
            <a:pPr>
              <a:spcBef>
                <a:spcPts val="800"/>
              </a:spcBef>
              <a:buClr>
                <a:schemeClr val="accent3"/>
              </a:buClr>
              <a:buSzPct val="130000"/>
            </a:pPr>
            <a:endParaRPr 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14055" y="5945189"/>
            <a:ext cx="2247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VDOM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307" y="4099531"/>
            <a:ext cx="7414848" cy="1784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icon_vdo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73635"/>
      </p:ext>
    </p:extLst>
  </p:cSld>
  <p:clrMapOvr>
    <a:masterClrMapping/>
  </p:clrMapOvr>
  <p:transition xmlns:p14="http://schemas.microsoft.com/office/powerpoint/2010/main">
    <p:wipe dir="r"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Domains</a:t>
            </a:r>
            <a:endParaRPr lang="en-US" dirty="0"/>
          </a:p>
        </p:txBody>
      </p:sp>
      <p:pic>
        <p:nvPicPr>
          <p:cNvPr id="4" name="Picture 9" descr="FortiGate 200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836" y="4855845"/>
            <a:ext cx="6862763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Isosceles Triangle 12"/>
          <p:cNvSpPr/>
          <p:nvPr/>
        </p:nvSpPr>
        <p:spPr bwMode="auto">
          <a:xfrm rot="10800000">
            <a:off x="940741" y="4421908"/>
            <a:ext cx="7048714" cy="695722"/>
          </a:xfrm>
          <a:prstGeom prst="triangle">
            <a:avLst>
              <a:gd name="adj" fmla="val 49947"/>
            </a:avLst>
          </a:prstGeom>
          <a:gradFill flip="none" rotWithShape="1">
            <a:gsLst>
              <a:gs pos="0">
                <a:srgbClr val="A5ACB0">
                  <a:alpha val="73000"/>
                </a:srgbClr>
              </a:gs>
              <a:gs pos="100000">
                <a:srgbClr val="FFFFFF">
                  <a:alpha val="54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984851" y="3937000"/>
            <a:ext cx="7026770" cy="492413"/>
          </a:xfrm>
          <a:prstGeom prst="roundRect">
            <a:avLst>
              <a:gd name="adj" fmla="val 22714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</a:rPr>
              <a:t>Global System</a:t>
            </a:r>
            <a:endParaRPr 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009358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VDOM_1</a:t>
            </a:r>
            <a:endParaRPr lang="en-US" sz="1600" b="1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3101394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VDOM_2</a:t>
            </a:r>
            <a:endParaRPr lang="en-US" sz="1600" b="1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03213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VDOM_N</a:t>
            </a:r>
            <a:endParaRPr lang="en-US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159590" y="3151602"/>
            <a:ext cx="785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pic>
        <p:nvPicPr>
          <p:cNvPr id="23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3627" y="4186223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163" y="2153891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341" y="216512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45" y="21651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163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056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6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45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453" y="217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6455" y="254096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848" y="291182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8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855" y="2912966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011" y="291406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9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5157" y="2905088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63" y="217143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5541" y="21826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545" y="21826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63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5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256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6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545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653" y="218765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655" y="25585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9048" y="29293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8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055" y="293051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5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0211" y="29316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9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357" y="292263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067" y="2160197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7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245" y="217143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249" y="217143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067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5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7960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6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249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357" y="217642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359" y="25472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9752" y="29181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8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0759" y="2919272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5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0915" y="29203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9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061" y="2911394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4" descr="FortiTech-Male_Lt-s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0370" y="408027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54" descr="FortiTech-Male_Lt-s.png"/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6303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4" descr="FortiTech-Male_Lt-s.png"/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0502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4" descr="FortiTech-Male_Lt-s.png"/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459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Straight Connector 64"/>
          <p:cNvCxnSpPr>
            <a:stCxn id="20" idx="3"/>
            <a:endCxn id="21" idx="1"/>
          </p:cNvCxnSpPr>
          <p:nvPr/>
        </p:nvCxnSpPr>
        <p:spPr bwMode="auto">
          <a:xfrm>
            <a:off x="4988045" y="2854991"/>
            <a:ext cx="11151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pic>
        <p:nvPicPr>
          <p:cNvPr id="66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8718" y="4187412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819" y="4183321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1337394" y="3270262"/>
            <a:ext cx="1213768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52445" y="4647259"/>
            <a:ext cx="4609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HA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30622" y="4639733"/>
            <a:ext cx="8635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153393" y="4632209"/>
            <a:ext cx="86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Global System </a:t>
            </a:r>
          </a:p>
        </p:txBody>
      </p:sp>
      <p:pic>
        <p:nvPicPr>
          <p:cNvPr id="70" name="Picture 69" descr="icon_vdom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69852815"/>
      </p:ext>
    </p:extLst>
  </p:cSld>
  <p:clrMapOvr>
    <a:masterClrMapping/>
  </p:clrMapOvr>
  <p:transition xmlns:p14="http://schemas.microsoft.com/office/powerpoint/2010/main">
    <p:wipe dir="r"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VDOM Admin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5606" y="1449602"/>
            <a:ext cx="4131193" cy="4496643"/>
          </a:xfrm>
        </p:spPr>
        <p:txBody>
          <a:bodyPr/>
          <a:lstStyle/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>
                <a:latin typeface="Arial Narrow" pitchFamily="34" charset="0"/>
                <a:cs typeface="Arial" charset="0"/>
              </a:rPr>
              <a:t>Virtual domains can be managed using either one common administrator or multiple separate administrators for each VDOM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>
                <a:latin typeface="Arial Narrow" pitchFamily="34" charset="0"/>
                <a:cs typeface="Arial" charset="0"/>
              </a:rPr>
              <a:t>Administrators assigned the </a:t>
            </a:r>
            <a:r>
              <a:rPr lang="en-US" i="1" dirty="0" err="1">
                <a:latin typeface="Arial Narrow" pitchFamily="34" charset="0"/>
                <a:cs typeface="Arial" charset="0"/>
              </a:rPr>
              <a:t>super_admin</a:t>
            </a:r>
            <a:r>
              <a:rPr lang="en-US" dirty="0">
                <a:latin typeface="Arial Narrow" pitchFamily="34" charset="0"/>
                <a:cs typeface="Arial" charset="0"/>
              </a:rPr>
              <a:t> profile can manage all VDOMs on the FortiGate device</a:t>
            </a:r>
          </a:p>
          <a:p>
            <a:pPr lvl="1">
              <a:buClr>
                <a:schemeClr val="accent6"/>
              </a:buClr>
            </a:pPr>
            <a:r>
              <a:rPr lang="en-US" dirty="0">
                <a:latin typeface="Arial Narrow" pitchFamily="34" charset="0"/>
                <a:cs typeface="Arial" charset="0"/>
              </a:rPr>
              <a:t>Can also create other administrator accounts and assign them to VDOMs</a:t>
            </a:r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316" y="1844479"/>
            <a:ext cx="4010302" cy="2352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icon_vdo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89099036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MGMT VDOM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622992" cy="4676775"/>
          </a:xfrm>
        </p:spPr>
        <p:txBody>
          <a:bodyPr/>
          <a:lstStyle/>
          <a:p>
            <a:pPr>
              <a:buClr>
                <a:schemeClr val="accent6"/>
              </a:buClr>
            </a:pPr>
            <a:r>
              <a:rPr lang="en-US" sz="2000" dirty="0">
                <a:latin typeface="Arial Narrow" pitchFamily="34" charset="0"/>
                <a:cs typeface="Arial" charset="0"/>
              </a:rPr>
              <a:t>Management traffic leaves through management VDOM</a:t>
            </a:r>
          </a:p>
          <a:p>
            <a:pPr>
              <a:buClr>
                <a:schemeClr val="accent6"/>
              </a:buClr>
            </a:pPr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endParaRPr lang="en-US" sz="2000" dirty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endParaRPr lang="en-US" sz="2000" dirty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>
                <a:latin typeface="Arial Narrow" pitchFamily="34" charset="0"/>
                <a:cs typeface="Arial" charset="0"/>
              </a:rPr>
              <a:t>Management </a:t>
            </a:r>
            <a:r>
              <a:rPr lang="en-US" sz="2000" dirty="0">
                <a:latin typeface="Arial Narrow" pitchFamily="34" charset="0"/>
                <a:cs typeface="Arial" charset="0"/>
              </a:rPr>
              <a:t>VDOM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Should have </a:t>
            </a:r>
            <a:r>
              <a:rPr lang="en-US" sz="2000" dirty="0">
                <a:latin typeface="Arial Narrow" pitchFamily="34" charset="0"/>
                <a:cs typeface="Arial" charset="0"/>
              </a:rPr>
              <a:t>access to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Internet or FMGR</a:t>
            </a:r>
            <a:endParaRPr lang="en-US" sz="2000" dirty="0">
              <a:latin typeface="Arial Narrow" pitchFamily="34" charset="0"/>
              <a:cs typeface="Arial" charset="0"/>
            </a:endParaRPr>
          </a:p>
          <a:p>
            <a:pPr>
              <a:buClr>
                <a:schemeClr val="accent6"/>
              </a:buClr>
            </a:pPr>
            <a:r>
              <a:rPr lang="en-US" sz="2000" dirty="0">
                <a:latin typeface="Arial Narrow" pitchFamily="34" charset="0"/>
                <a:cs typeface="Arial" charset="0"/>
              </a:rPr>
              <a:t>Default management VDOM is </a:t>
            </a:r>
            <a:r>
              <a:rPr lang="en-US" sz="2000" i="1" dirty="0">
                <a:latin typeface="Arial Narrow" pitchFamily="34" charset="0"/>
                <a:cs typeface="Arial" charset="0"/>
              </a:rPr>
              <a:t>root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92076516"/>
              </p:ext>
            </p:extLst>
          </p:nvPr>
        </p:nvGraphicFramePr>
        <p:xfrm>
          <a:off x="343345" y="2465599"/>
          <a:ext cx="4377921" cy="1413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ounded Rectangle 6"/>
          <p:cNvSpPr/>
          <p:nvPr/>
        </p:nvSpPr>
        <p:spPr bwMode="auto">
          <a:xfrm>
            <a:off x="6586526" y="2125253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root</a:t>
            </a:r>
            <a:endParaRPr lang="en-US" sz="1600" b="1" dirty="0"/>
          </a:p>
        </p:txBody>
      </p:sp>
      <p:pic>
        <p:nvPicPr>
          <p:cNvPr id="8" name="Picture 41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331" y="240239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8509" y="241363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3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13" y="241363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331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5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0224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6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13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8621" y="241861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1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3623" y="27894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5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016" y="31603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/>
          <p:cNvPicPr>
            <a:picLocks noChangeAspect="1"/>
          </p:cNvPicPr>
          <p:nvPr/>
        </p:nvPicPr>
        <p:blipFill>
          <a:blip r:embed="rId1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3023" y="316147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1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179" y="31625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325" y="315359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914562" y="3518766"/>
            <a:ext cx="1213768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21" name="Left Brace 20"/>
          <p:cNvSpPr/>
          <p:nvPr/>
        </p:nvSpPr>
        <p:spPr bwMode="auto">
          <a:xfrm>
            <a:off x="5080192" y="2057055"/>
            <a:ext cx="966341" cy="2208918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icon_vdom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099532077"/>
      </p:ext>
    </p:extLst>
  </p:cSld>
  <p:clrMapOvr>
    <a:masterClrMapping/>
  </p:clrMapOvr>
  <p:transition xmlns:p14="http://schemas.microsoft.com/office/powerpoint/2010/main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Setup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55212" y="4489216"/>
            <a:ext cx="7823237" cy="1644310"/>
          </a:xfrm>
          <a:noFill/>
        </p:spPr>
        <p:txBody>
          <a:bodyPr numCol="1" spcCol="720000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Feature Select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Configure GUI elements according to desired deployment needs using presets</a:t>
            </a:r>
            <a:endParaRPr lang="en-US" sz="2000" dirty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Allow further customizations by toggling the feature buttons</a:t>
            </a:r>
          </a:p>
        </p:txBody>
      </p:sp>
      <p:pic>
        <p:nvPicPr>
          <p:cNvPr id="6" name="Picture 5" descr="feature_store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710176"/>
            <a:ext cx="9143999" cy="2577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828" y="1174215"/>
            <a:ext cx="3691188" cy="2937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891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 Allocation</a:t>
            </a:r>
            <a:endParaRPr lang="en-US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4106" y="2018632"/>
            <a:ext cx="4112693" cy="392761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Managing Resources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Customize </a:t>
            </a:r>
            <a:r>
              <a:rPr lang="en-US" sz="1800" dirty="0"/>
              <a:t>the resources allocated to each VDOM to ensure the proper level of service is maintained on each </a:t>
            </a:r>
            <a:r>
              <a:rPr lang="en-US" sz="1800" dirty="0" smtClean="0"/>
              <a:t>VDOM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Global Resources V</a:t>
            </a:r>
            <a:r>
              <a:rPr lang="en-US" sz="1800" dirty="0" smtClean="0"/>
              <a:t>iewer allows admin to view available resources as total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69" y="17408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69" y="18932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69" y="20456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icon_vdo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98991017"/>
      </p:ext>
    </p:extLst>
  </p:cSld>
  <p:clrMapOvr>
    <a:masterClrMapping/>
  </p:clrMapOvr>
  <p:transition xmlns:p14="http://schemas.microsoft.com/office/powerpoint/2010/main">
    <p:wipe dir="r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 Allocation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3718705"/>
            <a:ext cx="8229600" cy="222754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Per </a:t>
            </a:r>
            <a:r>
              <a:rPr lang="en-US" sz="2000" b="1" dirty="0" err="1" smtClean="0">
                <a:solidFill>
                  <a:srgbClr val="9E0000"/>
                </a:solidFill>
              </a:rPr>
              <a:t>Vdom</a:t>
            </a:r>
            <a:r>
              <a:rPr lang="en-US" sz="2000" b="1" dirty="0" smtClean="0">
                <a:solidFill>
                  <a:srgbClr val="9E0000"/>
                </a:solidFill>
              </a:rPr>
              <a:t> System </a:t>
            </a:r>
            <a:r>
              <a:rPr lang="en-US" sz="2000" b="1" dirty="0">
                <a:solidFill>
                  <a:srgbClr val="9E0000"/>
                </a:solidFill>
              </a:rPr>
              <a:t>Resources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Display system stats for each VDOM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CPU usage, memory </a:t>
            </a:r>
            <a:r>
              <a:rPr lang="en-US" sz="1800" dirty="0" smtClean="0"/>
              <a:t>usage, concurrent sessions </a:t>
            </a:r>
            <a:r>
              <a:rPr lang="en-US" sz="1800" dirty="0"/>
              <a:t>&amp; new session per </a:t>
            </a:r>
            <a:r>
              <a:rPr lang="en-US" sz="1800" dirty="0" smtClean="0"/>
              <a:t>sec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Meant </a:t>
            </a:r>
            <a:r>
              <a:rPr lang="en-US" sz="2000" dirty="0"/>
              <a:t>as good </a:t>
            </a:r>
            <a:r>
              <a:rPr lang="en-US" sz="2000" dirty="0" smtClean="0"/>
              <a:t>guidance, not completely accurate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No CPU/Memory limiting capabilities</a:t>
            </a:r>
            <a:endParaRPr lang="en-US" sz="2000" dirty="0"/>
          </a:p>
          <a:p>
            <a:pPr>
              <a:buClr>
                <a:schemeClr val="accent6"/>
              </a:buClr>
            </a:pP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icon_vdo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077" y="1552431"/>
            <a:ext cx="8204577" cy="1577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Group 1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9" name="Right Triangle 1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3471246"/>
      </p:ext>
    </p:extLst>
  </p:cSld>
  <p:clrMapOvr>
    <a:masterClrMapping/>
  </p:clrMapOvr>
  <p:transition xmlns:p14="http://schemas.microsoft.com/office/powerpoint/2010/main">
    <p:wipe dir="r"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VDOM Links</a:t>
            </a:r>
            <a:endParaRPr lang="en-US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15473" y="4072693"/>
            <a:ext cx="8071853" cy="2127552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Linking VDOMs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Using two </a:t>
            </a:r>
            <a:r>
              <a:rPr lang="en-US" sz="1800" dirty="0"/>
              <a:t>virtual interfaces, each on a different VDOM, and they are linked together to connect those two </a:t>
            </a:r>
            <a:r>
              <a:rPr lang="en-US" sz="1800" dirty="0" smtClean="0"/>
              <a:t>VDOMs </a:t>
            </a:r>
            <a:r>
              <a:rPr lang="en-US" sz="1800" dirty="0">
                <a:latin typeface="Arial Narrow" pitchFamily="34" charset="0"/>
                <a:cs typeface="Arial" charset="0"/>
              </a:rPr>
              <a:t>without using additional physical </a:t>
            </a:r>
            <a:r>
              <a:rPr lang="en-US" sz="1800" dirty="0" smtClean="0">
                <a:latin typeface="Arial Narrow" pitchFamily="34" charset="0"/>
                <a:cs typeface="Arial" charset="0"/>
              </a:rPr>
              <a:t>interfaces</a:t>
            </a:r>
            <a:endParaRPr lang="en-US" sz="1800" dirty="0" smtClean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Inter</a:t>
            </a:r>
            <a:r>
              <a:rPr lang="en-US" sz="1800" dirty="0"/>
              <a:t>-VDOM links </a:t>
            </a:r>
            <a:r>
              <a:rPr lang="en-US" sz="1800" dirty="0" smtClean="0"/>
              <a:t>can be created with both VDOMs </a:t>
            </a:r>
            <a:r>
              <a:rPr lang="en-US" sz="1800" dirty="0"/>
              <a:t>in </a:t>
            </a:r>
            <a:r>
              <a:rPr lang="en-US" sz="1800" dirty="0" smtClean="0"/>
              <a:t>different operating modes (but not when both are in transparent mode)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28236" y="1769802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VDOM_1</a:t>
            </a:r>
            <a:endParaRPr lang="en-US" sz="1600" b="1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30055" y="1769802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VDOM_EXT</a:t>
            </a:r>
            <a:endParaRPr lang="en-US" sz="1600" b="1" dirty="0"/>
          </a:p>
        </p:txBody>
      </p:sp>
      <p:pic>
        <p:nvPicPr>
          <p:cNvPr id="12" name="Picture 4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5" y="2064488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2383" y="207572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387" y="207572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5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098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6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387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2495" y="2080711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7497" y="245156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5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90" y="282242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8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897" y="2823563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7053" y="282466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6199" y="2815685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909" y="2053250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3087" y="206448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091" y="206448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909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5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4802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6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091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199" y="20694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201" y="24403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594" y="281118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8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7601" y="2812325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7757" y="28134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6903" y="2804447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>
            <a:stCxn id="9" idx="3"/>
            <a:endCxn id="10" idx="1"/>
          </p:cNvCxnSpPr>
          <p:nvPr/>
        </p:nvCxnSpPr>
        <p:spPr bwMode="auto">
          <a:xfrm>
            <a:off x="2514887" y="2748044"/>
            <a:ext cx="11151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41" name="Rounded Rectangle 40"/>
          <p:cNvSpPr/>
          <p:nvPr/>
        </p:nvSpPr>
        <p:spPr bwMode="auto">
          <a:xfrm>
            <a:off x="6636004" y="17751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VDOM_2</a:t>
            </a:r>
            <a:endParaRPr lang="en-US" sz="1600" b="1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8973" y="206983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0151" y="20810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155" y="20810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8973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5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866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6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155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0263" y="208605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5265" y="24569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5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3658" y="28277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8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4665" y="282891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4821" y="28300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9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967" y="282103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Straight Connector 53"/>
          <p:cNvCxnSpPr>
            <a:stCxn id="10" idx="3"/>
            <a:endCxn id="41" idx="1"/>
          </p:cNvCxnSpPr>
          <p:nvPr/>
        </p:nvCxnSpPr>
        <p:spPr bwMode="auto">
          <a:xfrm>
            <a:off x="5516706" y="2748044"/>
            <a:ext cx="1119298" cy="5347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57" name="Straight Connector 56"/>
          <p:cNvCxnSpPr>
            <a:stCxn id="9" idx="2"/>
            <a:endCxn id="41" idx="2"/>
          </p:cNvCxnSpPr>
          <p:nvPr/>
        </p:nvCxnSpPr>
        <p:spPr bwMode="auto">
          <a:xfrm rot="16200000" flipH="1">
            <a:off x="4572773" y="725074"/>
            <a:ext cx="5347" cy="6007768"/>
          </a:xfrm>
          <a:prstGeom prst="curvedConnector3">
            <a:avLst>
              <a:gd name="adj1" fmla="val 8506434"/>
            </a:avLst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pic>
        <p:nvPicPr>
          <p:cNvPr id="55" name="Picture 54" descr="icon_vdom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151661201"/>
      </p:ext>
    </p:extLst>
  </p:cSld>
  <p:clrMapOvr>
    <a:masterClrMapping/>
  </p:clrMapOvr>
  <p:transition xmlns:p14="http://schemas.microsoft.com/office/powerpoint/2010/main">
    <p:wipe dir="r"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5" name="Picture 54" descr="icon_vdo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3164419"/>
          </a:xfrm>
        </p:spPr>
        <p:txBody>
          <a:bodyPr/>
          <a:lstStyle/>
          <a:p>
            <a:pPr>
              <a:buClr>
                <a:schemeClr val="accent6"/>
              </a:buClr>
            </a:pPr>
            <a:r>
              <a:rPr lang="en-US" sz="2000" dirty="0" smtClean="0"/>
              <a:t>Supports a variety of hypervisors for private and public cloud infrastructure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Consistent management platform and GUI, similar to physical FortiGate</a:t>
            </a:r>
          </a:p>
          <a:p>
            <a:pPr>
              <a:buClr>
                <a:schemeClr val="accent6"/>
              </a:buClr>
            </a:pPr>
            <a:endParaRPr lang="en-US" dirty="0"/>
          </a:p>
        </p:txBody>
      </p:sp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463808"/>
              </p:ext>
            </p:extLst>
          </p:nvPr>
        </p:nvGraphicFramePr>
        <p:xfrm>
          <a:off x="252002" y="3186374"/>
          <a:ext cx="8639996" cy="1235865"/>
        </p:xfrm>
        <a:graphic>
          <a:graphicData uri="http://schemas.openxmlformats.org/drawingml/2006/table">
            <a:tbl>
              <a:tblPr firstRow="1" bandRow="1">
                <a:effectLst/>
                <a:tableStyleId>{E8034E78-7F5D-4C2E-B375-FC64B27BC917}</a:tableStyleId>
              </a:tblPr>
              <a:tblGrid>
                <a:gridCol w="1564136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</a:tblGrid>
              <a:tr h="342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</a:txBody>
                  <a:tcPr marL="127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1197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v4.0/4.1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v5.5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v5.6 SP2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Server v6.0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" name="TextBox 58"/>
          <p:cNvSpPr txBox="1"/>
          <p:nvPr/>
        </p:nvSpPr>
        <p:spPr>
          <a:xfrm>
            <a:off x="7308776" y="4010628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61" name="Right Triangle 60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39225"/>
      </p:ext>
    </p:extLst>
  </p:cSld>
  <p:clrMapOvr>
    <a:masterClrMapping/>
  </p:clrMapOvr>
  <p:transition xmlns:p14="http://schemas.microsoft.com/office/powerpoint/2010/main">
    <p:wipe dir="r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4645463"/>
              </p:ext>
            </p:extLst>
          </p:nvPr>
        </p:nvGraphicFramePr>
        <p:xfrm>
          <a:off x="440801" y="1344654"/>
          <a:ext cx="3987266" cy="3732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FortiGate Clustering Protocol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Active-Passive, Active-Active, Virtual Clusters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Redundant heartbeat interfaces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 Reserved Management Interface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Deployment options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 with Link Aggregation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Full mesh HA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Geographically dispersed HA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TCP Session Sync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VRRP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FG5000 Chassis based clustering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59098" y="5829130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HA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197" y="3023577"/>
            <a:ext cx="3194031" cy="272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989013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Failover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Manual, Session, link &amp; remote link failover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Subsecond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 Failover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8" name="Right Triangle 1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38389"/>
      </p:ext>
    </p:extLst>
  </p:cSld>
  <p:clrMapOvr>
    <a:masterClrMapping/>
  </p:clrMapOvr>
  <p:transition xmlns:p14="http://schemas.microsoft.com/office/powerpoint/2010/main">
    <p:wipe dir="r"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 Technologies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61806" y="1775766"/>
            <a:ext cx="2397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Signatures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672381" y="1779235"/>
            <a:ext cx="2336800" cy="4262098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>
                <a:solidFill>
                  <a:srgbClr val="9E0000"/>
                </a:solidFill>
              </a:rPr>
              <a:t>FortiGate Clustering Protocol (FGCP</a:t>
            </a:r>
            <a:r>
              <a:rPr lang="en-US" sz="1800" b="1" dirty="0" smtClean="0">
                <a:solidFill>
                  <a:srgbClr val="9E0000"/>
                </a:solidFill>
              </a:rPr>
              <a:t>)</a:t>
            </a:r>
            <a:r>
              <a:rPr lang="en-US" sz="1800" b="1" dirty="0">
                <a:solidFill>
                  <a:srgbClr val="9E0000"/>
                </a:solidFill>
              </a:rPr>
              <a:t/>
            </a:r>
            <a:br>
              <a:rPr lang="en-US" sz="1800" b="1" dirty="0">
                <a:solidFill>
                  <a:srgbClr val="9E0000"/>
                </a:solidFill>
              </a:rPr>
            </a:br>
            <a:endParaRPr lang="en-US" sz="1600" dirty="0" smtClean="0"/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dirty="0"/>
              <a:t>Enhanced reliability via device failover, link failover and remote link failover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dirty="0"/>
              <a:t>Increased performance via active-active HA load </a:t>
            </a:r>
            <a:r>
              <a:rPr lang="en-US" sz="1400" dirty="0" smtClean="0"/>
              <a:t>balancing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dirty="0" smtClean="0"/>
              <a:t>uses </a:t>
            </a:r>
            <a:r>
              <a:rPr lang="en-US" sz="1400" dirty="0"/>
              <a:t>a virtual MAC/single IP address per </a:t>
            </a:r>
            <a:r>
              <a:rPr lang="en-US" sz="1400" dirty="0">
                <a:solidFill>
                  <a:schemeClr val="tx2"/>
                </a:solidFill>
              </a:rPr>
              <a:t>network segment</a:t>
            </a:r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600" dirty="0" smtClean="0"/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383132" y="1779235"/>
            <a:ext cx="2336800" cy="4262098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</a:rPr>
              <a:t>FortiGate Session </a:t>
            </a:r>
            <a:r>
              <a:rPr lang="en-US" sz="1800" b="1" dirty="0">
                <a:solidFill>
                  <a:srgbClr val="9E0000"/>
                </a:solidFill>
              </a:rPr>
              <a:t>Life Support Protocol (FGSP</a:t>
            </a:r>
            <a:r>
              <a:rPr lang="en-US" sz="1800" b="1" dirty="0" smtClean="0">
                <a:solidFill>
                  <a:srgbClr val="9E0000"/>
                </a:solidFill>
              </a:rPr>
              <a:t>)</a:t>
            </a: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600" dirty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kern="0" dirty="0" smtClean="0"/>
              <a:t>For supporting asymmetric traffic </a:t>
            </a:r>
            <a:r>
              <a:rPr lang="en-US" sz="1400" dirty="0"/>
              <a:t>and support scenarios with load-balancers and routers distributing sessions across multiple appliances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dirty="0"/>
              <a:t>does not have a heartbeat mechanism to detect unit </a:t>
            </a:r>
            <a:r>
              <a:rPr lang="en-US" sz="1400" dirty="0" smtClean="0"/>
              <a:t>failure, each FG operates by itself with </a:t>
            </a:r>
            <a:r>
              <a:rPr lang="en-US" sz="1400" dirty="0"/>
              <a:t>config and </a:t>
            </a:r>
            <a:r>
              <a:rPr lang="en-US" sz="1400" dirty="0" smtClean="0"/>
              <a:t>session sync</a:t>
            </a:r>
            <a:endParaRPr lang="en-US" sz="1400" dirty="0"/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400" dirty="0" smtClean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6163263" y="1751421"/>
            <a:ext cx="2336800" cy="4282337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>
                <a:solidFill>
                  <a:srgbClr val="9E0000"/>
                </a:solidFill>
              </a:rPr>
              <a:t>Virtual Router Redundancy Protocol  (VRRP)</a:t>
            </a:r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600" dirty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dirty="0" smtClean="0"/>
              <a:t>RFC standard based, allow 3</a:t>
            </a:r>
            <a:r>
              <a:rPr lang="en-US" sz="1400" baseline="30000" dirty="0" smtClean="0"/>
              <a:t>rd</a:t>
            </a:r>
            <a:r>
              <a:rPr lang="en-US" sz="1400" dirty="0" smtClean="0"/>
              <a:t> party device integration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400" smtClean="0"/>
              <a:t>Resource intensive, performance and latency impact    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905" y="1485419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640" y="1480217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456" y="1502827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8469989"/>
      </p:ext>
    </p:extLst>
  </p:cSld>
  <p:clrMapOvr>
    <a:masterClrMapping/>
  </p:clrMapOvr>
  <p:transition xmlns:p14="http://schemas.microsoft.com/office/powerpoint/2010/main">
    <p:wipe dir="r"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6"/>
                </a:solidFill>
              </a:rPr>
              <a:t>Synchronization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Information </a:t>
            </a:r>
            <a:r>
              <a:rPr lang="en-US" dirty="0"/>
              <a:t>synchronized by default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Configuration 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Routing tables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IPsec VPN SA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DHCP server address lease database</a:t>
            </a:r>
          </a:p>
          <a:p>
            <a:pPr>
              <a:buClr>
                <a:schemeClr val="accent6"/>
              </a:buClr>
            </a:pPr>
            <a:r>
              <a:rPr lang="en-US" dirty="0"/>
              <a:t>Session failover (aka session pickup) not enabled by default</a:t>
            </a:r>
          </a:p>
          <a:p>
            <a:pPr>
              <a:buClr>
                <a:schemeClr val="accent6"/>
              </a:buClr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/>
          <a:p>
            <a:pPr>
              <a:buClr>
                <a:schemeClr val="accent6"/>
              </a:buClr>
            </a:pPr>
            <a:r>
              <a:rPr lang="en-US" dirty="0" smtClean="0"/>
              <a:t>Session </a:t>
            </a:r>
            <a:r>
              <a:rPr lang="en-US" dirty="0"/>
              <a:t>failover synchronizes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TCP (IPv4/v6)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UDP, ICMP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SIP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IPsec VPN sessions</a:t>
            </a:r>
          </a:p>
          <a:p>
            <a:pPr>
              <a:buClr>
                <a:schemeClr val="accent6"/>
              </a:buClr>
            </a:pPr>
            <a:r>
              <a:rPr lang="en-US" dirty="0"/>
              <a:t>Information not synchronized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UTM sessions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Explicit Web Proxy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ARP table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Multicast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SSL VPN sessions</a:t>
            </a:r>
          </a:p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FGCP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 bwMode="auto">
          <a:xfrm>
            <a:off x="1295400" y="1828800"/>
            <a:ext cx="2895600" cy="2362200"/>
          </a:xfrm>
          <a:prstGeom prst="roundRect">
            <a:avLst>
              <a:gd name="adj" fmla="val 997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0" i="0" dirty="0" smtClean="0"/>
              <a:t>Virtual Clusters</a:t>
            </a:r>
            <a:endParaRPr lang="en-US" b="0" i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4572000"/>
            <a:ext cx="8229600" cy="1701612"/>
          </a:xfrm>
        </p:spPr>
        <p:txBody>
          <a:bodyPr numCol="2"/>
          <a:lstStyle/>
          <a:p>
            <a:pPr>
              <a:buClr>
                <a:schemeClr val="accent6"/>
              </a:buClr>
            </a:pPr>
            <a:r>
              <a:rPr lang="en-US" sz="2000" dirty="0" smtClean="0"/>
              <a:t>Similar concept to loadsharing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Can operate in A-A or A-P mode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Available when VDOMs is enabled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2 Virtual clusters can be created with as many VDOMs available assigned to them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I</a:t>
            </a:r>
            <a:r>
              <a:rPr lang="en-US" sz="2000" dirty="0" smtClean="0"/>
              <a:t>nter</a:t>
            </a:r>
            <a:r>
              <a:rPr lang="en-US" sz="2000" dirty="0"/>
              <a:t>-VDOM links must be entirely within one </a:t>
            </a:r>
            <a:r>
              <a:rPr lang="en-US" sz="2000" dirty="0" smtClean="0"/>
              <a:t>virtual cluster</a:t>
            </a:r>
            <a:r>
              <a:rPr lang="en-US" sz="2000" dirty="0"/>
              <a:t>.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6" name="Picture 5" descr="FortiGate_Icon_1U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5400"/>
            <a:ext cx="1272032" cy="79577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 bwMode="auto">
          <a:xfrm>
            <a:off x="4419600" y="1828800"/>
            <a:ext cx="2895600" cy="2362200"/>
          </a:xfrm>
          <a:prstGeom prst="roundRect">
            <a:avLst>
              <a:gd name="adj" fmla="val 901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pic>
        <p:nvPicPr>
          <p:cNvPr id="7" name="Picture 6" descr="FortiGate_Icon_1U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95400"/>
            <a:ext cx="1272032" cy="7957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4600" y="1524000"/>
            <a:ext cx="1468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FORTIGATE-01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8800" y="1524000"/>
            <a:ext cx="1468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FORTIGATE-02</a:t>
            </a:r>
          </a:p>
        </p:txBody>
      </p:sp>
      <p:sp>
        <p:nvSpPr>
          <p:cNvPr id="21" name="Rounded Rectangle 20"/>
          <p:cNvSpPr/>
          <p:nvPr/>
        </p:nvSpPr>
        <p:spPr bwMode="auto">
          <a:xfrm>
            <a:off x="1447800" y="2895600"/>
            <a:ext cx="6553200" cy="1219200"/>
          </a:xfrm>
          <a:prstGeom prst="roundRect">
            <a:avLst>
              <a:gd name="adj" fmla="val 9135"/>
            </a:avLst>
          </a:prstGeom>
          <a:solidFill>
            <a:schemeClr val="bg2">
              <a:lumMod val="50000"/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4648200" y="29718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2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600200" y="29718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2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600200" y="35814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3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4648200" y="35814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3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1447800" y="2057400"/>
            <a:ext cx="6553200" cy="762000"/>
          </a:xfrm>
          <a:prstGeom prst="roundRect">
            <a:avLst>
              <a:gd name="adj" fmla="val 13335"/>
            </a:avLst>
          </a:prstGeom>
          <a:solidFill>
            <a:schemeClr val="accent3">
              <a:lumMod val="75000"/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1600200" y="22098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1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648200" y="22098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1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7448514" y="2325582"/>
            <a:ext cx="766215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V.Cluster 1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7410203" y="3422507"/>
            <a:ext cx="842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V.Cluster 2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2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942477"/>
      </p:ext>
    </p:extLst>
  </p:cSld>
  <p:clrMapOvr>
    <a:masterClrMapping/>
  </p:clrMapOvr>
  <p:transition xmlns:p14="http://schemas.microsoft.com/office/powerpoint/2010/main">
    <p:wipe dir="r"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 bwMode="auto">
          <a:xfrm>
            <a:off x="5867400" y="3657600"/>
            <a:ext cx="2895600" cy="83820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0" i="0" dirty="0" smtClean="0"/>
              <a:t>Failover</a:t>
            </a:r>
            <a:endParaRPr lang="en-US" b="0" i="0" dirty="0"/>
          </a:p>
        </p:txBody>
      </p:sp>
      <p:sp>
        <p:nvSpPr>
          <p:cNvPr id="36" name="Content Placeholder 35"/>
          <p:cNvSpPr>
            <a:spLocks noGrp="1"/>
          </p:cNvSpPr>
          <p:nvPr>
            <p:ph type="body" sz="quarter" idx="11"/>
          </p:nvPr>
        </p:nvSpPr>
        <p:spPr>
          <a:xfrm>
            <a:off x="457200" y="1105821"/>
            <a:ext cx="5029200" cy="536486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Device &amp; Link Failover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Failover can be triggered when the master/primary units fails or links connecting it</a:t>
            </a:r>
            <a:endParaRPr lang="en-US" sz="1800" dirty="0"/>
          </a:p>
          <a:p>
            <a:pPr>
              <a:buClr>
                <a:schemeClr val="accent6"/>
              </a:buClr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Remote Link Failover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Uses </a:t>
            </a:r>
            <a:r>
              <a:rPr lang="en-US" sz="1800" dirty="0"/>
              <a:t>ping servers </a:t>
            </a:r>
            <a:r>
              <a:rPr lang="en-US" sz="1800" dirty="0" smtClean="0"/>
              <a:t>on </a:t>
            </a:r>
            <a:r>
              <a:rPr lang="en-US" sz="1800" dirty="0"/>
              <a:t>the primary unit to test connectivity with IP addresses of network </a:t>
            </a:r>
            <a:r>
              <a:rPr lang="en-US" sz="1800" dirty="0" smtClean="0"/>
              <a:t>devices that is not directly connected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May be multiple interfaces and/or multiple IPs on an monitor interface</a:t>
            </a:r>
          </a:p>
          <a:p>
            <a:pPr>
              <a:buClr>
                <a:schemeClr val="accent6"/>
              </a:buClr>
            </a:pPr>
            <a:endParaRPr lang="en-US" sz="2000" dirty="0"/>
          </a:p>
          <a:p>
            <a:pPr marL="0" indent="0">
              <a:buClr>
                <a:schemeClr val="accent6"/>
              </a:buClr>
              <a:buNone/>
            </a:pPr>
            <a:r>
              <a:rPr lang="en-US" sz="2000" b="1" dirty="0" err="1">
                <a:solidFill>
                  <a:srgbClr val="9E0000"/>
                </a:solidFill>
              </a:rPr>
              <a:t>Subsecond</a:t>
            </a:r>
            <a:r>
              <a:rPr lang="en-US" sz="2000" b="1" dirty="0">
                <a:solidFill>
                  <a:srgbClr val="9E0000"/>
                </a:solidFill>
              </a:rPr>
              <a:t> </a:t>
            </a:r>
            <a:r>
              <a:rPr lang="en-US" sz="2000" b="1" dirty="0" smtClean="0">
                <a:solidFill>
                  <a:srgbClr val="9E0000"/>
                </a:solidFill>
              </a:rPr>
              <a:t>Failover</a:t>
            </a:r>
          </a:p>
          <a:p>
            <a:pPr>
              <a:buClr>
                <a:schemeClr val="accent6"/>
              </a:buClr>
            </a:pPr>
            <a:r>
              <a:rPr lang="en-US" sz="1800" dirty="0">
                <a:ea typeface="Arial Narrow"/>
              </a:rPr>
              <a:t>Normally </a:t>
            </a:r>
            <a:r>
              <a:rPr lang="en-US" sz="1800" dirty="0" smtClean="0">
                <a:ea typeface="Arial Narrow"/>
              </a:rPr>
              <a:t>achievable for </a:t>
            </a:r>
            <a:r>
              <a:rPr lang="en-US" sz="1800" dirty="0">
                <a:ea typeface="Arial Narrow"/>
              </a:rPr>
              <a:t>a cluster of two units operating in Transparent mode with only two interfaces connected to the network</a:t>
            </a:r>
          </a:p>
          <a:p>
            <a:pPr marL="0" indent="0">
              <a:buClr>
                <a:schemeClr val="accent6"/>
              </a:buClr>
              <a:buNone/>
            </a:pPr>
            <a:endParaRPr lang="en-US" sz="2000" dirty="0"/>
          </a:p>
        </p:txBody>
      </p:sp>
      <p:pic>
        <p:nvPicPr>
          <p:cNvPr id="7" name="Picture 6" descr="FortiGate_Icon_1U_Lt.png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733800"/>
            <a:ext cx="1272032" cy="795774"/>
          </a:xfrm>
          <a:prstGeom prst="rect">
            <a:avLst/>
          </a:prstGeom>
        </p:spPr>
      </p:pic>
      <p:pic>
        <p:nvPicPr>
          <p:cNvPr id="8" name="Picture 10" descr="Switch_Appliance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5133461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Switch_Appliance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51816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>
            <a:endCxn id="7" idx="1"/>
          </p:cNvCxnSpPr>
          <p:nvPr/>
        </p:nvCxnSpPr>
        <p:spPr bwMode="auto">
          <a:xfrm>
            <a:off x="7291832" y="4131687"/>
            <a:ext cx="17576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endCxn id="8" idx="0"/>
          </p:cNvCxnSpPr>
          <p:nvPr/>
        </p:nvCxnSpPr>
        <p:spPr bwMode="auto">
          <a:xfrm>
            <a:off x="6655816" y="4529574"/>
            <a:ext cx="11684" cy="6038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>
            <a:stCxn id="7" idx="2"/>
            <a:endCxn id="9" idx="0"/>
          </p:cNvCxnSpPr>
          <p:nvPr/>
        </p:nvCxnSpPr>
        <p:spPr bwMode="auto">
          <a:xfrm>
            <a:off x="8103616" y="4529574"/>
            <a:ext cx="11684" cy="65202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>
            <a:stCxn id="15" idx="2"/>
          </p:cNvCxnSpPr>
          <p:nvPr/>
        </p:nvCxnSpPr>
        <p:spPr bwMode="auto">
          <a:xfrm flipH="1">
            <a:off x="6655816" y="3172339"/>
            <a:ext cx="11684" cy="56146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10" descr="Switch_Appliance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Switch_Appliance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23622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Connector 17"/>
          <p:cNvCxnSpPr>
            <a:stCxn id="16" idx="2"/>
            <a:endCxn id="7" idx="0"/>
          </p:cNvCxnSpPr>
          <p:nvPr/>
        </p:nvCxnSpPr>
        <p:spPr bwMode="auto">
          <a:xfrm flipH="1">
            <a:off x="8103616" y="3172339"/>
            <a:ext cx="11684" cy="56146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 descr="Router_Lt.png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684" y="137160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Ro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315" y="137160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Gate_Icon_1U_Lt.png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3733800"/>
            <a:ext cx="1272032" cy="795774"/>
          </a:xfrm>
          <a:prstGeom prst="rect">
            <a:avLst/>
          </a:prstGeom>
        </p:spPr>
      </p:pic>
      <p:cxnSp>
        <p:nvCxnSpPr>
          <p:cNvPr id="24" name="Straight Connector 23"/>
          <p:cNvCxnSpPr>
            <a:stCxn id="21" idx="2"/>
            <a:endCxn id="15" idx="0"/>
          </p:cNvCxnSpPr>
          <p:nvPr/>
        </p:nvCxnSpPr>
        <p:spPr bwMode="auto">
          <a:xfrm flipH="1">
            <a:off x="6667500" y="2107419"/>
            <a:ext cx="1585" cy="2547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>
            <a:stCxn id="22" idx="2"/>
            <a:endCxn id="16" idx="0"/>
          </p:cNvCxnSpPr>
          <p:nvPr/>
        </p:nvCxnSpPr>
        <p:spPr bwMode="auto">
          <a:xfrm>
            <a:off x="8113716" y="2107419"/>
            <a:ext cx="1584" cy="2547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800" y="1905000"/>
            <a:ext cx="228600" cy="228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7086600" y="3505200"/>
            <a:ext cx="609600" cy="609600"/>
          </a:xfrm>
          <a:prstGeom prst="rect">
            <a:avLst/>
          </a:prstGeom>
          <a:ln>
            <a:noFill/>
          </a:ln>
        </p:spPr>
      </p:pic>
      <p:cxnSp>
        <p:nvCxnSpPr>
          <p:cNvPr id="38" name="Straight Connector 37"/>
          <p:cNvCxnSpPr/>
          <p:nvPr/>
        </p:nvCxnSpPr>
        <p:spPr bwMode="auto">
          <a:xfrm flipH="1">
            <a:off x="7162800" y="5715000"/>
            <a:ext cx="381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flipH="1">
            <a:off x="7239000" y="2895600"/>
            <a:ext cx="381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ounded Rectangle 2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32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0417" y="3854632"/>
            <a:ext cx="228600" cy="2286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4164" y="473884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119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982" y="1295398"/>
            <a:ext cx="6960870" cy="363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53" y="2149922"/>
            <a:ext cx="5995035" cy="1611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Event Monitoring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193" y="3307152"/>
            <a:ext cx="5972175" cy="1948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609600" y="5128658"/>
            <a:ext cx="7924800" cy="762000"/>
          </a:xfrm>
          <a:prstGeom prst="roundRect">
            <a:avLst>
              <a:gd name="adj" fmla="val 2201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dirty="0" smtClean="0"/>
              <a:t>Quick visual &amp; on current HA status, resource usage and threat situation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dirty="0"/>
              <a:t>HA Logs details related activities, state and status </a:t>
            </a:r>
            <a:r>
              <a:rPr lang="en-US" sz="1800" dirty="0" smtClean="0"/>
              <a:t>changes</a:t>
            </a:r>
            <a:endParaRPr lang="en-US" sz="18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916" y="3244165"/>
            <a:ext cx="2840355" cy="54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36104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379759"/>
              </p:ext>
            </p:extLst>
          </p:nvPr>
        </p:nvGraphicFramePr>
        <p:xfrm>
          <a:off x="277644" y="1225934"/>
          <a:ext cx="8634393" cy="4776274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882432"/>
                <a:gridCol w="2013351"/>
                <a:gridCol w="956435"/>
                <a:gridCol w="956435"/>
                <a:gridCol w="956435"/>
                <a:gridCol w="956435"/>
                <a:gridCol w="956435"/>
                <a:gridCol w="956435"/>
              </a:tblGrid>
              <a:tr h="549488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Features/Presets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NGFW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ATP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WF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NGFW+ATP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UTM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Full UTM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491648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Security*</a:t>
                      </a:r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Advanced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Threat Protection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NGFW (IPS)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NGFW (App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Control)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Web Filter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Email Filter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DLP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ECF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4916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Basic</a:t>
                      </a:r>
                      <a:endParaRPr lang="en-US" sz="1400" dirty="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VPN, IPv6,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WiFi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Controller,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Wanopt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etc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Defaults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settings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depends on FGT models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9E9"/>
                    </a:solidFill>
                  </a:tcPr>
                </a:tc>
              </a:tr>
              <a:tr h="4916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Minor</a:t>
                      </a:r>
                      <a:endParaRPr lang="en-US" sz="14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ICAP,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VoiP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, DNS DB, Multicast policy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etc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6"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2636" y="6384636"/>
            <a:ext cx="17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Default settings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Setup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8" name="Right Triangle 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0401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5540104"/>
              </p:ext>
            </p:extLst>
          </p:nvPr>
        </p:nvGraphicFramePr>
        <p:xfrm>
          <a:off x="440801" y="1344654"/>
          <a:ext cx="3987266" cy="18661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Logging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Traffic, UTM &amp; Event Logging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MAC address logs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External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Syslogging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Multiple device logging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Alert Email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44535" y="3583193"/>
            <a:ext cx="4124908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Meeting Compliance requirements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Analysis tools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Notifies </a:t>
            </a:r>
            <a:r>
              <a:rPr lang="en-US" sz="1800" b="1" dirty="0"/>
              <a:t>k</a:t>
            </a:r>
            <a:r>
              <a:rPr lang="en-US" sz="1800" b="1" dirty="0" smtClean="0"/>
              <a:t>ey events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1050" y="5257165"/>
            <a:ext cx="2452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Report Customization Panel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695" y="3663468"/>
            <a:ext cx="3569079" cy="1384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782965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In-box or external Reporting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 Customization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FortiManager/FortiAnalyzer Integration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3" name="Pictur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54243"/>
      </p:ext>
    </p:extLst>
  </p:cSld>
  <p:clrMapOvr>
    <a:masterClrMapping/>
  </p:clrMapOvr>
  <p:transition xmlns:p14="http://schemas.microsoft.com/office/powerpoint/2010/main">
    <p:wipe dir="r"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 bwMode="auto">
          <a:xfrm>
            <a:off x="3566583" y="2950633"/>
            <a:ext cx="4931834" cy="1388534"/>
          </a:xfrm>
          <a:prstGeom prst="roundRect">
            <a:avLst>
              <a:gd name="adj" fmla="val 7598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459317" y="2956983"/>
            <a:ext cx="2758016" cy="1361017"/>
          </a:xfrm>
          <a:prstGeom prst="roundRect">
            <a:avLst>
              <a:gd name="adj" fmla="val 7598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476250" y="1598083"/>
            <a:ext cx="8032750" cy="109008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Log Structure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5" name="Right Triangle 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V5.2.3</a:t>
              </a:r>
            </a:p>
          </p:txBody>
        </p:sp>
      </p:grpSp>
      <p:sp>
        <p:nvSpPr>
          <p:cNvPr id="12" name="Rounded Rectangle 11"/>
          <p:cNvSpPr/>
          <p:nvPr/>
        </p:nvSpPr>
        <p:spPr bwMode="auto">
          <a:xfrm>
            <a:off x="1375834" y="3494616"/>
            <a:ext cx="1552060" cy="23283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Forward Traffic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5002" y="1722861"/>
            <a:ext cx="568960" cy="56896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1386418" y="3160181"/>
            <a:ext cx="1552060" cy="23283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Local Traffic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1375834" y="3822700"/>
            <a:ext cx="1552060" cy="23283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Sniffer Traffic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1367319" y="1852081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System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367319" y="2197098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Router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113569" y="1852081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VPN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3117802" y="2197098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User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878869" y="1852081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WiFi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4146550" y="3160181"/>
            <a:ext cx="1552060" cy="23283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Antivirus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47689" y="3171346"/>
            <a:ext cx="568960" cy="568960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 bwMode="auto">
          <a:xfrm>
            <a:off x="4146550" y="3494616"/>
            <a:ext cx="1552060" cy="23283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Web Filter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4146550" y="3822700"/>
            <a:ext cx="1552060" cy="23283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Application Control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5918199" y="3160181"/>
            <a:ext cx="1552060" cy="23283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Intrusion Protection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5922433" y="3494616"/>
            <a:ext cx="1552060" cy="23283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Email Filter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5926667" y="3822700"/>
            <a:ext cx="1552060" cy="23283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DLP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9" y="2285999"/>
            <a:ext cx="7119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Helvetica 55 Roman"/>
                <a:cs typeface="Helvetica 55 Roman"/>
              </a:rPr>
              <a:t>SYSTEM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0874" y="3171346"/>
            <a:ext cx="568960" cy="56896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54566" y="3768725"/>
            <a:ext cx="7331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Helvetica 55 Roman"/>
                <a:cs typeface="Helvetica 55 Roman"/>
              </a:rPr>
              <a:t>TRAFFIC</a:t>
            </a:r>
          </a:p>
        </p:txBody>
      </p:sp>
      <p:cxnSp>
        <p:nvCxnSpPr>
          <p:cNvPr id="35" name="Straight Connector 34"/>
          <p:cNvCxnSpPr>
            <a:endCxn id="33" idx="1"/>
          </p:cNvCxnSpPr>
          <p:nvPr/>
        </p:nvCxnSpPr>
        <p:spPr bwMode="auto">
          <a:xfrm>
            <a:off x="2917311" y="3587748"/>
            <a:ext cx="649272" cy="57152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75000"/>
              </a:schemeClr>
            </a:solidFill>
            <a:prstDash val="sysDash"/>
            <a:round/>
            <a:headEnd type="oval" w="lg" len="lg"/>
            <a:tailEnd type="oval" w="lg" len="lg"/>
          </a:ln>
          <a:effectLst/>
        </p:spPr>
      </p:cxnSp>
      <p:cxnSp>
        <p:nvCxnSpPr>
          <p:cNvPr id="40" name="Straight Connector 39"/>
          <p:cNvCxnSpPr>
            <a:stCxn id="14" idx="3"/>
            <a:endCxn id="33" idx="1"/>
          </p:cNvCxnSpPr>
          <p:nvPr/>
        </p:nvCxnSpPr>
        <p:spPr bwMode="auto">
          <a:xfrm flipV="1">
            <a:off x="2927894" y="3644900"/>
            <a:ext cx="638689" cy="2942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>
                <a:lumMod val="75000"/>
              </a:schemeClr>
            </a:solidFill>
            <a:prstDash val="sysDash"/>
            <a:round/>
            <a:headEnd type="oval" w="lg" len="lg"/>
            <a:tailEnd type="oval" w="lg" len="lg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7628468" y="3768725"/>
            <a:ext cx="8386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Helvetica 55 Roman"/>
                <a:cs typeface="Helvetica 55 Roman"/>
              </a:rPr>
              <a:t>SECURITY</a:t>
            </a:r>
          </a:p>
        </p:txBody>
      </p:sp>
      <p:sp>
        <p:nvSpPr>
          <p:cNvPr id="47" name="Content Placeholder 35"/>
          <p:cNvSpPr>
            <a:spLocks noGrp="1"/>
          </p:cNvSpPr>
          <p:nvPr>
            <p:ph type="body" sz="quarter" idx="11"/>
          </p:nvPr>
        </p:nvSpPr>
        <p:spPr>
          <a:xfrm>
            <a:off x="457199" y="4593167"/>
            <a:ext cx="8009467" cy="135307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Detailed Logging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Strong admin audit trails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Unique log association between traffic and security logs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Threat weight scoring on security logs</a:t>
            </a:r>
          </a:p>
        </p:txBody>
      </p:sp>
      <p:sp>
        <p:nvSpPr>
          <p:cNvPr id="36" name="Rounded Rectangle 35"/>
          <p:cNvSpPr/>
          <p:nvPr/>
        </p:nvSpPr>
        <p:spPr bwMode="auto">
          <a:xfrm>
            <a:off x="4878002" y="2201558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Endpoint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6650650" y="1850317"/>
            <a:ext cx="1552060" cy="23283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HA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726826"/>
      </p:ext>
    </p:extLst>
  </p:cSld>
  <p:clrMapOvr>
    <a:masterClrMapping/>
  </p:clrMapOvr>
  <p:transition xmlns:p14="http://schemas.microsoft.com/office/powerpoint/2010/main">
    <p:wipe dir="r"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37784"/>
            <a:ext cx="9144000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Viewer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Isosceles Triangle 26"/>
          <p:cNvSpPr/>
          <p:nvPr/>
        </p:nvSpPr>
        <p:spPr>
          <a:xfrm rot="10800000">
            <a:off x="6920804" y="342182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5411" y="366674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Log detail Viewer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2265313" y="251766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58723" y="3018093"/>
            <a:ext cx="105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Pictograms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3" name="Isosceles Triangle 26"/>
          <p:cNvSpPr/>
          <p:nvPr/>
        </p:nvSpPr>
        <p:spPr>
          <a:xfrm rot="10800000">
            <a:off x="4903621" y="98131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6542" y="1192123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Log Filter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8" name="Isosceles Triangle 26"/>
          <p:cNvSpPr/>
          <p:nvPr/>
        </p:nvSpPr>
        <p:spPr>
          <a:xfrm rot="10800000" flipV="1">
            <a:off x="502130" y="4299895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5706" y="4726244"/>
            <a:ext cx="1993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Tabs to associated Security Logs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1" name="Right Triangle 20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2708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Reports</a:t>
            </a:r>
            <a:endParaRPr lang="en-US" dirty="0"/>
          </a:p>
        </p:txBody>
      </p:sp>
      <p:sp>
        <p:nvSpPr>
          <p:cNvPr id="16" name="Content Placeholder 35"/>
          <p:cNvSpPr>
            <a:spLocks noGrp="1"/>
          </p:cNvSpPr>
          <p:nvPr>
            <p:ph type="body" sz="quarter" idx="11"/>
          </p:nvPr>
        </p:nvSpPr>
        <p:spPr>
          <a:xfrm>
            <a:off x="5333999" y="1862667"/>
            <a:ext cx="3386667" cy="408357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On-box Reporting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Local storage required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Scheduled or On-demand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Email delivery option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PDF output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4" name="Right Triangle 1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V5.2.3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20" y="1708000"/>
            <a:ext cx="2657475" cy="3446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94221">
            <a:off x="826443" y="1456178"/>
            <a:ext cx="2674620" cy="3491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 bwMode="auto">
          <a:xfrm>
            <a:off x="694641" y="3447525"/>
            <a:ext cx="3821677" cy="2485915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</a:rPr>
              <a:t>UTM </a:t>
            </a:r>
            <a:r>
              <a:rPr lang="en-US" sz="1800" b="1" dirty="0">
                <a:solidFill>
                  <a:srgbClr val="9E0000"/>
                </a:solidFill>
              </a:rPr>
              <a:t>Security Analysis </a:t>
            </a:r>
            <a:r>
              <a:rPr lang="en-US" sz="1800" b="1" dirty="0" smtClean="0">
                <a:solidFill>
                  <a:srgbClr val="9E0000"/>
                </a:solidFill>
              </a:rPr>
              <a:t>Report</a:t>
            </a:r>
          </a:p>
          <a:p>
            <a:pPr marL="285750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Bandwidth </a:t>
            </a:r>
            <a:r>
              <a:rPr lang="en-US" sz="1600" dirty="0"/>
              <a:t>&amp; </a:t>
            </a:r>
            <a:r>
              <a:rPr lang="en-US" sz="1600" dirty="0" smtClean="0"/>
              <a:t>Applications</a:t>
            </a:r>
          </a:p>
          <a:p>
            <a:pPr marL="285750" lvl="1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Web Usage</a:t>
            </a:r>
          </a:p>
          <a:p>
            <a:pPr marL="285750" lvl="1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Emails</a:t>
            </a:r>
          </a:p>
          <a:p>
            <a:pPr marL="285750" lvl="1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Threats</a:t>
            </a:r>
          </a:p>
          <a:p>
            <a:pPr marL="285750" lvl="1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VPN Usage</a:t>
            </a:r>
          </a:p>
          <a:p>
            <a:pPr marL="285750" lvl="1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/>
              <a:t>Admin &amp; System events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1295070"/>
      </p:ext>
    </p:extLst>
  </p:cSld>
  <p:clrMapOvr>
    <a:masterClrMapping/>
  </p:clrMapOvr>
  <p:transition xmlns:p14="http://schemas.microsoft.com/office/powerpoint/2010/main">
    <p:wipe dir="r"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0200"/>
            <a:ext cx="6941343" cy="336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 bwMode="auto">
          <a:xfrm>
            <a:off x="5105400" y="2133600"/>
            <a:ext cx="3821677" cy="1219200"/>
          </a:xfrm>
          <a:prstGeom prst="roundRect">
            <a:avLst>
              <a:gd name="adj" fmla="val 9453"/>
            </a:avLst>
          </a:prstGeom>
          <a:solidFill>
            <a:srgbClr val="D3DADF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  <a:latin typeface="Helvetica 55 Roman"/>
                <a:cs typeface="Helvetica 55 Roman"/>
              </a:rPr>
              <a:t>GUI level</a:t>
            </a:r>
            <a:endParaRPr lang="en-US" sz="1600" dirty="0" smtClean="0">
              <a:solidFill>
                <a:srgbClr val="9E0000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Report Layout &amp; design</a:t>
            </a:r>
          </a:p>
          <a:p>
            <a:pPr marL="285750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Chart selection</a:t>
            </a:r>
          </a:p>
          <a:p>
            <a:pPr marL="285750" indent="-285750">
              <a:buClr>
                <a:schemeClr val="accent6"/>
              </a:buClr>
              <a:buFont typeface="Wingdings" charset="2"/>
              <a:buChar char="§"/>
            </a:pPr>
            <a:endParaRPr lang="en-US" sz="1600" dirty="0" smtClean="0"/>
          </a:p>
        </p:txBody>
      </p:sp>
      <p:sp>
        <p:nvSpPr>
          <p:cNvPr id="17" name="Rounded Rectangle 16"/>
          <p:cNvSpPr/>
          <p:nvPr/>
        </p:nvSpPr>
        <p:spPr bwMode="auto">
          <a:xfrm>
            <a:off x="5105400" y="3505200"/>
            <a:ext cx="3821677" cy="1219200"/>
          </a:xfrm>
          <a:prstGeom prst="roundRect">
            <a:avLst>
              <a:gd name="adj" fmla="val 9453"/>
            </a:avLst>
          </a:prstGeom>
          <a:solidFill>
            <a:srgbClr val="D3DADF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solidFill>
                  <a:srgbClr val="9E0000"/>
                </a:solidFill>
                <a:latin typeface="Helvetica 55 Roman"/>
                <a:cs typeface="Helvetica 55 Roman"/>
              </a:rPr>
              <a:t>CLI level</a:t>
            </a:r>
            <a:endParaRPr lang="en-US" sz="1600" dirty="0" smtClean="0">
              <a:solidFill>
                <a:srgbClr val="9E0000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>
                <a:solidFill>
                  <a:srgbClr val="36424A"/>
                </a:solidFill>
              </a:rPr>
              <a:t>Create dataset and chart with SQL query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142799"/>
      </p:ext>
    </p:extLst>
  </p:cSld>
  <p:clrMapOvr>
    <a:masterClrMapping/>
  </p:clrMapOvr>
  <p:transition xmlns:p14="http://schemas.microsoft.com/office/powerpoint/2010/main">
    <p:wipe dir="r"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IPv6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5656960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Networking &amp; Routing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Coexistence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and administration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&amp; static routing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Bandwidth Management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DHCP and DNS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UTM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Supports major UTM functionalities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0000" y="4463553"/>
            <a:ext cx="4124908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Adopts IPv6 ready network quickly &amp; easily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Comprehensive protection on IPv6 traffic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696" y="85559"/>
            <a:ext cx="1041006" cy="897298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 fov="7200000">
              <a:rot lat="61611" lon="1611678" rev="20715352"/>
            </a:camera>
            <a:lightRig rig="threePt" dir="t"/>
          </a:scene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353" y="5688942"/>
            <a:ext cx="550487" cy="301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1403" y="5438880"/>
            <a:ext cx="526710" cy="6703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560" y="5639414"/>
            <a:ext cx="676009" cy="23001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6" name="TextBox 15"/>
          <p:cNvSpPr txBox="1"/>
          <p:nvPr/>
        </p:nvSpPr>
        <p:spPr>
          <a:xfrm>
            <a:off x="8060784" y="5864431"/>
            <a:ext cx="1004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USGv6 CORE</a:t>
            </a:r>
          </a:p>
        </p:txBody>
      </p:sp>
      <p:pic>
        <p:nvPicPr>
          <p:cNvPr id="17" name="Picture 16" descr="FG_Traffic_Logs.bmp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2530" y="1677274"/>
            <a:ext cx="4464130" cy="3011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6129274" y="4810327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Ipv6 </a:t>
            </a:r>
            <a:r>
              <a:rPr lang="en-US" sz="1200" b="1" smtClean="0">
                <a:latin typeface="Helvetica 55 Roman"/>
                <a:cs typeface="Helvetica 55 Roman"/>
              </a:rPr>
              <a:t>Traffic Logs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9" name="Picture 1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542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Feature Matrix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78222" y1="62222" x2="92444" y2="51111"/>
                        <a14:backgroundMark x1="66222" y1="76444" x2="66222" y2="76444"/>
                        <a14:backgroundMark x1="32889" y1="78667" x2="26222" y2="7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523" b="10304"/>
          <a:stretch/>
        </p:blipFill>
        <p:spPr>
          <a:xfrm>
            <a:off x="-1" y="4811755"/>
            <a:ext cx="1399795" cy="1343175"/>
          </a:xfrm>
          <a:prstGeom prst="rect">
            <a:avLst/>
          </a:prstGeom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6079006"/>
              </p:ext>
            </p:extLst>
          </p:nvPr>
        </p:nvGraphicFramePr>
        <p:xfrm>
          <a:off x="368859" y="1633220"/>
          <a:ext cx="1688541" cy="33197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88541"/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IPS interface policies for IPv6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static routes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addresses &amp; groups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firewall policies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IPSEC VPN with IPv6 addressing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over IPv4 tunneling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0442223"/>
              </p:ext>
            </p:extLst>
          </p:nvPr>
        </p:nvGraphicFramePr>
        <p:xfrm>
          <a:off x="2502459" y="2209800"/>
          <a:ext cx="1764741" cy="322834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DNS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Transparent mode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administrative access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u="none" strike="noStrike" dirty="0" smtClean="0">
                          <a:effectLst/>
                        </a:rPr>
                        <a:t>IPv6 dynamic routing using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RIPng</a:t>
                      </a:r>
                      <a:r>
                        <a:rPr lang="en-US" sz="1050" u="none" strike="noStrike" dirty="0" smtClean="0">
                          <a:effectLst/>
                        </a:rPr>
                        <a:t>, BGP, or OSPF protocols OSPF protocols</a:t>
                      </a:r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UTM features support IPv6 traffic -  AV scanning, </a:t>
                      </a:r>
                      <a:br>
                        <a:rPr lang="en-US" sz="1050" u="none" strike="noStrike" dirty="0" smtClean="0">
                          <a:effectLst/>
                        </a:rPr>
                      </a:br>
                      <a:r>
                        <a:rPr lang="en-US" sz="1050" u="none" strike="noStrike" dirty="0" smtClean="0">
                          <a:effectLst/>
                        </a:rPr>
                        <a:t>URL filtering using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FortiGuard</a:t>
                      </a:r>
                      <a:r>
                        <a:rPr lang="en-US" sz="1050" u="none" strike="noStrike" dirty="0" smtClean="0">
                          <a:effectLst/>
                        </a:rPr>
                        <a:t> rating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2137211"/>
              </p:ext>
            </p:extLst>
          </p:nvPr>
        </p:nvGraphicFramePr>
        <p:xfrm>
          <a:off x="4788459" y="1676400"/>
          <a:ext cx="1764741" cy="35306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SSL VPN Web Mode IPv6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Session Display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Auth</a:t>
                      </a:r>
                      <a:endParaRPr lang="en-US" sz="1050" u="none" strike="noStrike" dirty="0" smtClean="0">
                        <a:effectLst/>
                      </a:endParaRP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DHCP6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acceleration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support for SNMP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support for DLP sensor, VoIP and ICAP UTM feature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016206"/>
              </p:ext>
            </p:extLst>
          </p:nvPr>
        </p:nvGraphicFramePr>
        <p:xfrm>
          <a:off x="7086600" y="1572260"/>
          <a:ext cx="1764741" cy="41021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NAT (NAT46, NAT64, NAT66, DNS64)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+ IPS Forwarding Policy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HA Session Pickup for IPv6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Per-IP Traffic Shaper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Policy Routing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Explicit Proxy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MIBs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Ipv6 DOS</a:t>
                      </a:r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22" descr="Multi-Threat_Security_Ic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56" y="140462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1143000" y="1644888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V4.0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4459" y="220980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V4.1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27" name="Picture 26" descr="Multi-Threat_Security_Ic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859" y="198120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28" name="Picture 27" descr="Multi-Threat_Security_Ic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859" y="144780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5626659" y="167640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V4.3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30" name="Picture 29" descr="Multi-Threat_Security_Ic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134366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7924800" y="157226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V5.0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IPv6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696" y="85559"/>
            <a:ext cx="1041006" cy="897298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 fov="7200000">
              <a:rot lat="61611" lon="1611678" rev="20715352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949910686"/>
      </p:ext>
    </p:extLst>
  </p:cSld>
  <p:clrMapOvr>
    <a:masterClrMapping/>
  </p:clrMapOvr>
  <p:transition xmlns:p14="http://schemas.microsoft.com/office/powerpoint/2010/main">
    <p:wipe dir="r"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FortiSMS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18442" cy="5036989"/>
          </a:xfrm>
        </p:spPr>
        <p:txBody>
          <a:bodyPr numCol="2" spcCol="720000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International one-way SMS messaging service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Covers 962 </a:t>
            </a:r>
            <a:r>
              <a:rPr lang="en-US" sz="1800" dirty="0"/>
              <a:t>networks in 224 </a:t>
            </a:r>
            <a:r>
              <a:rPr lang="en-US" sz="1800" dirty="0" smtClean="0"/>
              <a:t>countries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Based on global leading &amp; proven mobile messaging infrastructure </a:t>
            </a:r>
            <a:r>
              <a:rPr lang="en-US" sz="1800" dirty="0"/>
              <a:t>(powered by </a:t>
            </a:r>
            <a:r>
              <a:rPr lang="en-US" sz="1800" dirty="0" err="1" smtClean="0"/>
              <a:t>Clickatell</a:t>
            </a:r>
            <a:r>
              <a:rPr lang="en-US" sz="1800" dirty="0" smtClean="0"/>
              <a:t>)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Usage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Option for FortiToken Mobile activation code delivery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Option for Guest User credentials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SMS-based 2FA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Also works with FortiAuthenticator </a:t>
            </a:r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SMS messages top-up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Certificate License for 100 </a:t>
            </a:r>
            <a:r>
              <a:rPr lang="en-US" sz="1800" dirty="0" err="1" smtClean="0"/>
              <a:t>SMSes</a:t>
            </a:r>
            <a:r>
              <a:rPr lang="en-US" sz="1800" dirty="0" smtClean="0"/>
              <a:t>.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Easy to add by scratching off to reveal activation code (like prepaid cards)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Dashboard widget: amount indicator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FortiGuard Services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9703" y="62875"/>
            <a:ext cx="1057275" cy="909638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9934" y="4241570"/>
            <a:ext cx="2120900" cy="1943100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16851"/>
      </p:ext>
    </p:extLst>
  </p:cSld>
  <p:clrMapOvr>
    <a:masterClrMapping/>
  </p:clrMapOvr>
  <p:transition xmlns:p14="http://schemas.microsoft.com/office/powerpoint/2010/main">
    <p:wipe dir="r"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71600" y="2588748"/>
            <a:ext cx="7772400" cy="786204"/>
          </a:xfrm>
        </p:spPr>
        <p:txBody>
          <a:bodyPr/>
          <a:lstStyle/>
          <a:p>
            <a:pPr lvl="0" algn="ctr">
              <a:buNone/>
              <a:defRPr/>
            </a:pPr>
            <a:r>
              <a:rPr lang="en-US" sz="5400" b="1" kern="1200" dirty="0" smtClean="0">
                <a:latin typeface="Arial" pitchFamily="-84" charset="0"/>
                <a:ea typeface="ＭＳ Ｐゴシック" pitchFamily="34" charset="-128"/>
                <a:cs typeface="+mn-cs"/>
              </a:rPr>
              <a:t>Q &amp; A</a:t>
            </a:r>
            <a:endParaRPr lang="en-US" sz="5400" b="1" kern="1200" dirty="0">
              <a:latin typeface="Arial" pitchFamily="-84" charset="0"/>
              <a:ea typeface="ＭＳ Ｐゴシック" pitchFamily="34" charset="-128"/>
              <a:cs typeface="+mn-cs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855" y="2467718"/>
            <a:ext cx="1116541" cy="11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1941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Setup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400261" y="1557130"/>
            <a:ext cx="3286539" cy="438911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FortiExplorer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Software Application for Windows, Mac OS and </a:t>
            </a:r>
            <a:r>
              <a:rPr lang="en-US" sz="2000" dirty="0" err="1" smtClean="0"/>
              <a:t>iOS</a:t>
            </a:r>
            <a:endParaRPr lang="en-US" sz="2000" dirty="0" smtClean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Uses USB connection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Quick Setup Wizard, Direct GUI &amp; CLI access without network setup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96" y="1512956"/>
            <a:ext cx="4895475" cy="3754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604" y="4028885"/>
            <a:ext cx="1493617" cy="2290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567182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1600" spc="300" dirty="0" smtClean="0">
                <a:solidFill>
                  <a:schemeClr val="bg1">
                    <a:lumMod val="65000"/>
                  </a:schemeClr>
                </a:solidFill>
              </a:rPr>
              <a:t>CONTENT</a:t>
            </a:r>
            <a:endParaRPr lang="en-US" sz="16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 numCol="3" spcCol="180000"/>
          <a:lstStyle/>
          <a:p>
            <a:r>
              <a:rPr lang="en-US" b="1" dirty="0" smtClean="0">
                <a:solidFill>
                  <a:srgbClr val="F2F2F2"/>
                </a:solidFill>
                <a:hlinkClick r:id="rId2" action="ppaction://hlinksldjump"/>
              </a:rPr>
              <a:t>System Administration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3" action="ppaction://hlinksldjump"/>
              </a:rPr>
              <a:t>Routing </a:t>
            </a:r>
            <a:r>
              <a:rPr lang="en-US" b="1" dirty="0">
                <a:solidFill>
                  <a:srgbClr val="F2F2F2"/>
                </a:solidFill>
                <a:hlinkClick r:id="rId3" action="ppaction://hlinksldjump"/>
              </a:rPr>
              <a:t>&amp; </a:t>
            </a:r>
            <a:r>
              <a:rPr lang="en-US" b="1" dirty="0" smtClean="0">
                <a:solidFill>
                  <a:srgbClr val="F2F2F2"/>
                </a:solidFill>
                <a:hlinkClick r:id="rId3" action="ppaction://hlinksldjump"/>
              </a:rPr>
              <a:t>Network Services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4" action="ppaction://hlinksldjump"/>
              </a:rPr>
              <a:t>User Identity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5" action="ppaction://hlinksldjump"/>
              </a:rPr>
              <a:t>Device Identity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>
                <a:solidFill>
                  <a:srgbClr val="F2F2F2"/>
                </a:solidFill>
                <a:hlinkClick r:id="rId6" action="ppaction://hlinksldjump"/>
              </a:rPr>
              <a:t>End Point </a:t>
            </a:r>
            <a:r>
              <a:rPr lang="en-US" b="1" dirty="0" smtClean="0">
                <a:solidFill>
                  <a:srgbClr val="F2F2F2"/>
                </a:solidFill>
                <a:hlinkClick r:id="rId6" action="ppaction://hlinksldjump"/>
              </a:rPr>
              <a:t>Control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7" action="ppaction://hlinksldjump"/>
              </a:rPr>
              <a:t>Firewall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8" action="ppaction://hlinksldjump"/>
              </a:rPr>
              <a:t>VPN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9" action="ppaction://hlinksldjump"/>
              </a:rPr>
              <a:t>IPS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0" action="ppaction://hlinksldjump"/>
              </a:rPr>
              <a:t>Application Control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1" action="ppaction://hlinksldjump"/>
              </a:rPr>
              <a:t>Antivirus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2" action="ppaction://hlinksldjump"/>
              </a:rPr>
              <a:t>Email Filter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3" action="ppaction://hlinksldjump"/>
              </a:rPr>
              <a:t>Web Filter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4" action="ppaction://hlinksldjump"/>
              </a:rPr>
              <a:t>DLP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5" action="ppaction://hlinksldjump"/>
              </a:rPr>
              <a:t>Vulnerability Scanning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>
                <a:solidFill>
                  <a:srgbClr val="F2F2F2"/>
                </a:solidFill>
                <a:hlinkClick r:id="rId16" action="ppaction://hlinksldjump"/>
              </a:rPr>
              <a:t>Wireless Controller</a:t>
            </a:r>
            <a:endParaRPr lang="en-US" b="1" dirty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7" action="ppaction://hlinksldjump"/>
              </a:rPr>
              <a:t>Traffic Shaping &amp; QoS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8" action="ppaction://hlinksldjump"/>
              </a:rPr>
              <a:t>Server Load balancing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19" action="ppaction://hlinksldjump"/>
              </a:rPr>
              <a:t>SSL Offloading and Inspection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20" action="ppaction://hlinksldjump"/>
              </a:rPr>
              <a:t>WAN Optimization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>
                <a:solidFill>
                  <a:srgbClr val="F2F2F2"/>
                </a:solidFill>
                <a:hlinkClick r:id="rId21" action="ppaction://hlinksldjump"/>
              </a:rPr>
              <a:t>Virtual Systems</a:t>
            </a:r>
            <a:endParaRPr lang="en-US" b="1" dirty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22" action="ppaction://hlinksldjump"/>
              </a:rPr>
              <a:t>High </a:t>
            </a:r>
            <a:r>
              <a:rPr lang="en-US" b="1" dirty="0">
                <a:solidFill>
                  <a:srgbClr val="F2F2F2"/>
                </a:solidFill>
                <a:hlinkClick r:id="rId22" action="ppaction://hlinksldjump"/>
              </a:rPr>
              <a:t>Availability</a:t>
            </a:r>
            <a:endParaRPr lang="en-US" b="1" dirty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23" action="ppaction://hlinksldjump"/>
              </a:rPr>
              <a:t>Log </a:t>
            </a:r>
            <a:r>
              <a:rPr lang="en-US" b="1" dirty="0">
                <a:solidFill>
                  <a:srgbClr val="F2F2F2"/>
                </a:solidFill>
                <a:hlinkClick r:id="rId23" action="ppaction://hlinksldjump"/>
              </a:rPr>
              <a:t>&amp; Report</a:t>
            </a:r>
            <a:endParaRPr lang="en-US" b="1" dirty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24" action="ppaction://hlinksldjump"/>
              </a:rPr>
              <a:t>IPv6</a:t>
            </a:r>
            <a:endParaRPr lang="en-US" b="1" dirty="0" smtClean="0">
              <a:solidFill>
                <a:srgbClr val="F2F2F2"/>
              </a:solidFill>
            </a:endParaRPr>
          </a:p>
          <a:p>
            <a:r>
              <a:rPr lang="en-US" b="1" dirty="0" smtClean="0">
                <a:solidFill>
                  <a:srgbClr val="F2F2F2"/>
                </a:solidFill>
                <a:hlinkClick r:id="rId25" action="ppaction://hlinksldjump"/>
              </a:rPr>
              <a:t>Others</a:t>
            </a:r>
            <a:endParaRPr lang="en-US" b="1" dirty="0" smtClean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FortiCloud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1" y="1269470"/>
            <a:ext cx="355158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Hosted </a:t>
            </a:r>
            <a:r>
              <a:rPr lang="en-US" sz="2000" b="1" dirty="0">
                <a:solidFill>
                  <a:srgbClr val="9E0000"/>
                </a:solidFill>
              </a:rPr>
              <a:t>security management and log retention service 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Default reporting option for Desktop Models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Central </a:t>
            </a:r>
            <a:r>
              <a:rPr lang="en-US" sz="2000" dirty="0"/>
              <a:t>web-based management console to manage individual or aggregated FortiGate and FortiWiFi </a:t>
            </a:r>
            <a:r>
              <a:rPr lang="en-US" sz="2000" dirty="0" smtClean="0"/>
              <a:t>devices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Configuration backup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Scripting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Remote Firmware upgrade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Access to hosted Sandbox results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680" y="2140778"/>
            <a:ext cx="5069320" cy="350243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2" name="Right Triangle 11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667920"/>
      </p:ext>
    </p:extLst>
  </p:cSld>
  <p:clrMapOvr>
    <a:masterClrMapping/>
  </p:clrMapOvr>
  <p:transition xmlns:p14="http://schemas.microsoft.com/office/powerpoint/2010/main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3184" y="2276593"/>
            <a:ext cx="4133615" cy="366965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Sniffer packet capture on GUI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Similar to CLI Sniffer setup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Supports Filters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IPv6 &amp; Non-IP Packets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Output as </a:t>
            </a:r>
            <a:r>
              <a:rPr lang="en-US" sz="2000" dirty="0" err="1" smtClean="0"/>
              <a:t>pcap</a:t>
            </a:r>
            <a:r>
              <a:rPr lang="en-US" sz="2000" dirty="0" smtClean="0"/>
              <a:t> file download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Local Storage required</a:t>
            </a: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2" y="2049403"/>
            <a:ext cx="3395500" cy="281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3980877"/>
      </p:ext>
    </p:extLst>
  </p:cSld>
  <p:clrMapOvr>
    <a:masterClrMapping/>
  </p:clrMapOvr>
  <p:transition xmlns:p14="http://schemas.microsoft.com/office/powerpoint/2010/main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Notification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System Administration</a:t>
            </a:r>
            <a:endParaRPr lang="en-US" sz="2000" dirty="0">
              <a:solidFill>
                <a:schemeClr val="bg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209492" y="4556724"/>
            <a:ext cx="8477307" cy="1363331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Replacement Messages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Supported on Proxy and some flow based UTM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Customizable, can be assigned per VDOMs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7" b="8955"/>
          <a:stretch/>
        </p:blipFill>
        <p:spPr bwMode="auto">
          <a:xfrm>
            <a:off x="1492631" y="1579888"/>
            <a:ext cx="6416554" cy="2662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14874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42" y="1114590"/>
            <a:ext cx="8784893" cy="206023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Notification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0077" y="3526888"/>
            <a:ext cx="7976481" cy="3331112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Fortinet Top Bar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Notify users in real-time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Blocked Applications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Denied Traffic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Quotas Status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FortiClient Alerts</a:t>
            </a:r>
          </a:p>
          <a:p>
            <a:pPr>
              <a:buClr>
                <a:schemeClr val="accent6"/>
              </a:buClr>
            </a:pPr>
            <a:endParaRPr lang="en-US" dirty="0" smtClean="0"/>
          </a:p>
          <a:p>
            <a:pPr>
              <a:buClr>
                <a:schemeClr val="accent6"/>
              </a:buClr>
            </a:pPr>
            <a:endParaRPr lang="en-US" dirty="0"/>
          </a:p>
          <a:p>
            <a:pPr>
              <a:buClr>
                <a:schemeClr val="accent6"/>
              </a:buClr>
            </a:pPr>
            <a:r>
              <a:rPr lang="en-US" dirty="0" smtClean="0"/>
              <a:t>Supported </a:t>
            </a:r>
            <a:r>
              <a:rPr lang="en-US" dirty="0"/>
              <a:t>for IE, Firefox, Chrome, </a:t>
            </a:r>
            <a:r>
              <a:rPr lang="en-US" dirty="0" smtClean="0"/>
              <a:t>Safari</a:t>
            </a:r>
          </a:p>
          <a:p>
            <a:pPr>
              <a:buClr>
                <a:schemeClr val="accent6"/>
              </a:buClr>
            </a:pPr>
            <a:r>
              <a:rPr lang="en-US" sz="2200" dirty="0" smtClean="0"/>
              <a:t>Appears on HTTP websites as embedded frame in the web browser</a:t>
            </a:r>
            <a:endParaRPr lang="en-US" sz="22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System Administration</a:t>
            </a:r>
            <a:endParaRPr lang="en-US" sz="2000" dirty="0">
              <a:solidFill>
                <a:schemeClr val="bg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53362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919134"/>
              </p:ext>
            </p:extLst>
          </p:nvPr>
        </p:nvGraphicFramePr>
        <p:xfrm>
          <a:off x="440801" y="1344654"/>
          <a:ext cx="3987266" cy="47753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Routing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Link Redundancy and load balancing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Routing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Routing Protocol Support: RIP, BGP, OSPF, IS-IS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Multicast Routing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Interface Features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VLANs, 802.3ad port aggregation, STP, port span, redundant interface, loopback, software switch, Security mode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Sniff/One-arm Mode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WAN Link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USB modem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FortiExtender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Link Load Balancing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6864" y="5175057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Robust L3 and L2 capabilities to facilitated vast variety of network design and setup requirements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01024" y="4842642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Route Monitor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925"/>
          <a:stretch/>
        </p:blipFill>
        <p:spPr>
          <a:xfrm>
            <a:off x="4642558" y="3830229"/>
            <a:ext cx="4276044" cy="994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2373302"/>
              </p:ext>
            </p:extLst>
          </p:nvPr>
        </p:nvGraphicFramePr>
        <p:xfrm>
          <a:off x="4669234" y="1339540"/>
          <a:ext cx="3987266" cy="21404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Network Services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Free FortiGuard NTP, DDNS &amp; DNS service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Routing – WCCP and ICAP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DHCP &amp; DNS Server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LLDP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5" name="Right Triangle 1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7" name="Pictur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571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4106" y="4137715"/>
            <a:ext cx="8459305" cy="217360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6"/>
                </a:solidFill>
                <a:ea typeface="ＭＳ Ｐゴシック" charset="-128"/>
                <a:cs typeface="ＭＳ Ｐゴシック" charset="-128"/>
              </a:rPr>
              <a:t>Interface Configurations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Support *various </a:t>
            </a:r>
            <a:r>
              <a:rPr lang="en-US" sz="2000" dirty="0"/>
              <a:t>i</a:t>
            </a:r>
            <a:r>
              <a:rPr lang="en-US" sz="2000" dirty="0" smtClean="0"/>
              <a:t>nterface types: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Physical: Ethernet and wireless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Virtual: VLANs, WiFi SSID, VDOM link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Group: Port aggregation group, redundant Interface, H/W &amp; S/W Switches,  Virtual WAN Link, zone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280478" y="2491043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43600"/>
            <a:ext cx="9144000" cy="2612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Isosceles Triangle 26"/>
          <p:cNvSpPr/>
          <p:nvPr/>
        </p:nvSpPr>
        <p:spPr>
          <a:xfrm rot="10800000">
            <a:off x="4530990" y="1224375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60750" y="1361444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Color coded access methods 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9" name="Isosceles Triangle 26"/>
          <p:cNvSpPr/>
          <p:nvPr/>
        </p:nvSpPr>
        <p:spPr>
          <a:xfrm rot="10800000">
            <a:off x="6896150" y="184816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52096" y="2103076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DHCP server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31" name="Isosceles Triangle 26"/>
          <p:cNvSpPr/>
          <p:nvPr/>
        </p:nvSpPr>
        <p:spPr>
          <a:xfrm rot="10800000" flipV="1">
            <a:off x="2258138" y="1274815"/>
            <a:ext cx="2014014" cy="779757"/>
          </a:xfrm>
          <a:custGeom>
            <a:avLst/>
            <a:gdLst>
              <a:gd name="connsiteX0" fmla="*/ 1757296 w 1905000"/>
              <a:gd name="connsiteY0" fmla="*/ 886205 h 886205"/>
              <a:gd name="connsiteX1" fmla="*/ 147704 w 1905000"/>
              <a:gd name="connsiteY1" fmla="*/ 886205 h 886205"/>
              <a:gd name="connsiteX2" fmla="*/ 0 w 1905000"/>
              <a:gd name="connsiteY2" fmla="*/ 738501 h 886205"/>
              <a:gd name="connsiteX3" fmla="*/ 0 w 1905000"/>
              <a:gd name="connsiteY3" fmla="*/ 147704 h 886205"/>
              <a:gd name="connsiteX4" fmla="*/ 147704 w 1905000"/>
              <a:gd name="connsiteY4" fmla="*/ 0 h 886205"/>
              <a:gd name="connsiteX5" fmla="*/ 804160 w 1905000"/>
              <a:gd name="connsiteY5" fmla="*/ 0 h 886205"/>
              <a:gd name="connsiteX6" fmla="*/ 1100840 w 1905000"/>
              <a:gd name="connsiteY6" fmla="*/ 0 h 886205"/>
              <a:gd name="connsiteX7" fmla="*/ 1757296 w 1905000"/>
              <a:gd name="connsiteY7" fmla="*/ 0 h 886205"/>
              <a:gd name="connsiteX8" fmla="*/ 1905000 w 1905000"/>
              <a:gd name="connsiteY8" fmla="*/ 147704 h 886205"/>
              <a:gd name="connsiteX9" fmla="*/ 1905000 w 1905000"/>
              <a:gd name="connsiteY9" fmla="*/ 738501 h 886205"/>
              <a:gd name="connsiteX10" fmla="*/ 1757296 w 1905000"/>
              <a:gd name="connsiteY10" fmla="*/ 886205 h 886205"/>
              <a:gd name="connsiteX0" fmla="*/ 1757296 w 1911336"/>
              <a:gd name="connsiteY0" fmla="*/ 886205 h 886205"/>
              <a:gd name="connsiteX1" fmla="*/ 147704 w 1911336"/>
              <a:gd name="connsiteY1" fmla="*/ 886205 h 886205"/>
              <a:gd name="connsiteX2" fmla="*/ 0 w 1911336"/>
              <a:gd name="connsiteY2" fmla="*/ 738501 h 886205"/>
              <a:gd name="connsiteX3" fmla="*/ 0 w 1911336"/>
              <a:gd name="connsiteY3" fmla="*/ 147704 h 886205"/>
              <a:gd name="connsiteX4" fmla="*/ 147704 w 1911336"/>
              <a:gd name="connsiteY4" fmla="*/ 0 h 886205"/>
              <a:gd name="connsiteX5" fmla="*/ 804160 w 1911336"/>
              <a:gd name="connsiteY5" fmla="*/ 0 h 886205"/>
              <a:gd name="connsiteX6" fmla="*/ 1100840 w 1911336"/>
              <a:gd name="connsiteY6" fmla="*/ 0 h 886205"/>
              <a:gd name="connsiteX7" fmla="*/ 1757296 w 1911336"/>
              <a:gd name="connsiteY7" fmla="*/ 0 h 886205"/>
              <a:gd name="connsiteX8" fmla="*/ 1905000 w 1911336"/>
              <a:gd name="connsiteY8" fmla="*/ 147704 h 886205"/>
              <a:gd name="connsiteX9" fmla="*/ 1911336 w 1911336"/>
              <a:gd name="connsiteY9" fmla="*/ 342279 h 886205"/>
              <a:gd name="connsiteX10" fmla="*/ 1905000 w 1911336"/>
              <a:gd name="connsiteY10" fmla="*/ 738501 h 886205"/>
              <a:gd name="connsiteX11" fmla="*/ 1757296 w 1911336"/>
              <a:gd name="connsiteY11" fmla="*/ 886205 h 886205"/>
              <a:gd name="connsiteX0" fmla="*/ 1757296 w 1923354"/>
              <a:gd name="connsiteY0" fmla="*/ 886205 h 886205"/>
              <a:gd name="connsiteX1" fmla="*/ 147704 w 1923354"/>
              <a:gd name="connsiteY1" fmla="*/ 886205 h 886205"/>
              <a:gd name="connsiteX2" fmla="*/ 0 w 1923354"/>
              <a:gd name="connsiteY2" fmla="*/ 738501 h 886205"/>
              <a:gd name="connsiteX3" fmla="*/ 0 w 1923354"/>
              <a:gd name="connsiteY3" fmla="*/ 147704 h 886205"/>
              <a:gd name="connsiteX4" fmla="*/ 147704 w 1923354"/>
              <a:gd name="connsiteY4" fmla="*/ 0 h 886205"/>
              <a:gd name="connsiteX5" fmla="*/ 804160 w 1923354"/>
              <a:gd name="connsiteY5" fmla="*/ 0 h 886205"/>
              <a:gd name="connsiteX6" fmla="*/ 1100840 w 1923354"/>
              <a:gd name="connsiteY6" fmla="*/ 0 h 886205"/>
              <a:gd name="connsiteX7" fmla="*/ 1757296 w 1923354"/>
              <a:gd name="connsiteY7" fmla="*/ 0 h 886205"/>
              <a:gd name="connsiteX8" fmla="*/ 1905000 w 1923354"/>
              <a:gd name="connsiteY8" fmla="*/ 147704 h 886205"/>
              <a:gd name="connsiteX9" fmla="*/ 1911336 w 1923354"/>
              <a:gd name="connsiteY9" fmla="*/ 342279 h 886205"/>
              <a:gd name="connsiteX10" fmla="*/ 1923354 w 1923354"/>
              <a:gd name="connsiteY10" fmla="*/ 563346 h 886205"/>
              <a:gd name="connsiteX11" fmla="*/ 1905000 w 1923354"/>
              <a:gd name="connsiteY11" fmla="*/ 738501 h 886205"/>
              <a:gd name="connsiteX12" fmla="*/ 1757296 w 1923354"/>
              <a:gd name="connsiteY12" fmla="*/ 886205 h 886205"/>
              <a:gd name="connsiteX0" fmla="*/ 1757296 w 1935371"/>
              <a:gd name="connsiteY0" fmla="*/ 886205 h 886205"/>
              <a:gd name="connsiteX1" fmla="*/ 147704 w 1935371"/>
              <a:gd name="connsiteY1" fmla="*/ 886205 h 886205"/>
              <a:gd name="connsiteX2" fmla="*/ 0 w 1935371"/>
              <a:gd name="connsiteY2" fmla="*/ 738501 h 886205"/>
              <a:gd name="connsiteX3" fmla="*/ 0 w 1935371"/>
              <a:gd name="connsiteY3" fmla="*/ 147704 h 886205"/>
              <a:gd name="connsiteX4" fmla="*/ 147704 w 1935371"/>
              <a:gd name="connsiteY4" fmla="*/ 0 h 886205"/>
              <a:gd name="connsiteX5" fmla="*/ 804160 w 1935371"/>
              <a:gd name="connsiteY5" fmla="*/ 0 h 886205"/>
              <a:gd name="connsiteX6" fmla="*/ 1100840 w 1935371"/>
              <a:gd name="connsiteY6" fmla="*/ 0 h 886205"/>
              <a:gd name="connsiteX7" fmla="*/ 1757296 w 1935371"/>
              <a:gd name="connsiteY7" fmla="*/ 0 h 886205"/>
              <a:gd name="connsiteX8" fmla="*/ 1905000 w 1935371"/>
              <a:gd name="connsiteY8" fmla="*/ 147704 h 886205"/>
              <a:gd name="connsiteX9" fmla="*/ 1911336 w 1935371"/>
              <a:gd name="connsiteY9" fmla="*/ 342279 h 886205"/>
              <a:gd name="connsiteX10" fmla="*/ 1923354 w 1935371"/>
              <a:gd name="connsiteY10" fmla="*/ 563346 h 886205"/>
              <a:gd name="connsiteX11" fmla="*/ 1935371 w 1935371"/>
              <a:gd name="connsiteY11" fmla="*/ 446311 h 886205"/>
              <a:gd name="connsiteX12" fmla="*/ 1905000 w 1935371"/>
              <a:gd name="connsiteY12" fmla="*/ 738501 h 886205"/>
              <a:gd name="connsiteX13" fmla="*/ 1757296 w 1935371"/>
              <a:gd name="connsiteY13" fmla="*/ 886205 h 886205"/>
              <a:gd name="connsiteX0" fmla="*/ 1757296 w 2091606"/>
              <a:gd name="connsiteY0" fmla="*/ 886205 h 886205"/>
              <a:gd name="connsiteX1" fmla="*/ 147704 w 2091606"/>
              <a:gd name="connsiteY1" fmla="*/ 886205 h 886205"/>
              <a:gd name="connsiteX2" fmla="*/ 0 w 2091606"/>
              <a:gd name="connsiteY2" fmla="*/ 738501 h 886205"/>
              <a:gd name="connsiteX3" fmla="*/ 0 w 2091606"/>
              <a:gd name="connsiteY3" fmla="*/ 147704 h 886205"/>
              <a:gd name="connsiteX4" fmla="*/ 147704 w 2091606"/>
              <a:gd name="connsiteY4" fmla="*/ 0 h 886205"/>
              <a:gd name="connsiteX5" fmla="*/ 804160 w 2091606"/>
              <a:gd name="connsiteY5" fmla="*/ 0 h 886205"/>
              <a:gd name="connsiteX6" fmla="*/ 1100840 w 2091606"/>
              <a:gd name="connsiteY6" fmla="*/ 0 h 886205"/>
              <a:gd name="connsiteX7" fmla="*/ 1757296 w 2091606"/>
              <a:gd name="connsiteY7" fmla="*/ 0 h 886205"/>
              <a:gd name="connsiteX8" fmla="*/ 1905000 w 2091606"/>
              <a:gd name="connsiteY8" fmla="*/ 147704 h 886205"/>
              <a:gd name="connsiteX9" fmla="*/ 1911336 w 2091606"/>
              <a:gd name="connsiteY9" fmla="*/ 342279 h 886205"/>
              <a:gd name="connsiteX10" fmla="*/ 1923354 w 2091606"/>
              <a:gd name="connsiteY10" fmla="*/ 563346 h 886205"/>
              <a:gd name="connsiteX11" fmla="*/ 2091606 w 2091606"/>
              <a:gd name="connsiteY11" fmla="*/ 446311 h 886205"/>
              <a:gd name="connsiteX12" fmla="*/ 1905000 w 2091606"/>
              <a:gd name="connsiteY12" fmla="*/ 738501 h 886205"/>
              <a:gd name="connsiteX13" fmla="*/ 1757296 w 2091606"/>
              <a:gd name="connsiteY13" fmla="*/ 886205 h 886205"/>
              <a:gd name="connsiteX0" fmla="*/ 1757296 w 2091606"/>
              <a:gd name="connsiteY0" fmla="*/ 886205 h 886205"/>
              <a:gd name="connsiteX1" fmla="*/ 147704 w 2091606"/>
              <a:gd name="connsiteY1" fmla="*/ 886205 h 886205"/>
              <a:gd name="connsiteX2" fmla="*/ 0 w 2091606"/>
              <a:gd name="connsiteY2" fmla="*/ 738501 h 886205"/>
              <a:gd name="connsiteX3" fmla="*/ 0 w 2091606"/>
              <a:gd name="connsiteY3" fmla="*/ 147704 h 886205"/>
              <a:gd name="connsiteX4" fmla="*/ 147704 w 2091606"/>
              <a:gd name="connsiteY4" fmla="*/ 0 h 886205"/>
              <a:gd name="connsiteX5" fmla="*/ 804160 w 2091606"/>
              <a:gd name="connsiteY5" fmla="*/ 0 h 886205"/>
              <a:gd name="connsiteX6" fmla="*/ 1100840 w 2091606"/>
              <a:gd name="connsiteY6" fmla="*/ 0 h 886205"/>
              <a:gd name="connsiteX7" fmla="*/ 1757296 w 2091606"/>
              <a:gd name="connsiteY7" fmla="*/ 0 h 886205"/>
              <a:gd name="connsiteX8" fmla="*/ 1905000 w 2091606"/>
              <a:gd name="connsiteY8" fmla="*/ 147704 h 886205"/>
              <a:gd name="connsiteX9" fmla="*/ 1911336 w 2091606"/>
              <a:gd name="connsiteY9" fmla="*/ 342279 h 886205"/>
              <a:gd name="connsiteX10" fmla="*/ 1899319 w 2091606"/>
              <a:gd name="connsiteY10" fmla="*/ 381291 h 886205"/>
              <a:gd name="connsiteX11" fmla="*/ 2091606 w 2091606"/>
              <a:gd name="connsiteY11" fmla="*/ 446311 h 886205"/>
              <a:gd name="connsiteX12" fmla="*/ 1905000 w 2091606"/>
              <a:gd name="connsiteY12" fmla="*/ 738501 h 886205"/>
              <a:gd name="connsiteX13" fmla="*/ 1757296 w 2091606"/>
              <a:gd name="connsiteY13" fmla="*/ 886205 h 886205"/>
              <a:gd name="connsiteX0" fmla="*/ 1757296 w 2091606"/>
              <a:gd name="connsiteY0" fmla="*/ 886205 h 886205"/>
              <a:gd name="connsiteX1" fmla="*/ 147704 w 2091606"/>
              <a:gd name="connsiteY1" fmla="*/ 886205 h 886205"/>
              <a:gd name="connsiteX2" fmla="*/ 0 w 2091606"/>
              <a:gd name="connsiteY2" fmla="*/ 738501 h 886205"/>
              <a:gd name="connsiteX3" fmla="*/ 0 w 2091606"/>
              <a:gd name="connsiteY3" fmla="*/ 147704 h 886205"/>
              <a:gd name="connsiteX4" fmla="*/ 147704 w 2091606"/>
              <a:gd name="connsiteY4" fmla="*/ 0 h 886205"/>
              <a:gd name="connsiteX5" fmla="*/ 804160 w 2091606"/>
              <a:gd name="connsiteY5" fmla="*/ 0 h 886205"/>
              <a:gd name="connsiteX6" fmla="*/ 1100840 w 2091606"/>
              <a:gd name="connsiteY6" fmla="*/ 0 h 886205"/>
              <a:gd name="connsiteX7" fmla="*/ 1757296 w 2091606"/>
              <a:gd name="connsiteY7" fmla="*/ 0 h 886205"/>
              <a:gd name="connsiteX8" fmla="*/ 1905000 w 2091606"/>
              <a:gd name="connsiteY8" fmla="*/ 147704 h 886205"/>
              <a:gd name="connsiteX9" fmla="*/ 1911336 w 2091606"/>
              <a:gd name="connsiteY9" fmla="*/ 342279 h 886205"/>
              <a:gd name="connsiteX10" fmla="*/ 1887302 w 2091606"/>
              <a:gd name="connsiteY10" fmla="*/ 485322 h 886205"/>
              <a:gd name="connsiteX11" fmla="*/ 2091606 w 2091606"/>
              <a:gd name="connsiteY11" fmla="*/ 446311 h 886205"/>
              <a:gd name="connsiteX12" fmla="*/ 1905000 w 2091606"/>
              <a:gd name="connsiteY12" fmla="*/ 738501 h 886205"/>
              <a:gd name="connsiteX13" fmla="*/ 1757296 w 2091606"/>
              <a:gd name="connsiteY13" fmla="*/ 886205 h 886205"/>
              <a:gd name="connsiteX0" fmla="*/ 1757296 w 1911336"/>
              <a:gd name="connsiteY0" fmla="*/ 886205 h 886205"/>
              <a:gd name="connsiteX1" fmla="*/ 147704 w 1911336"/>
              <a:gd name="connsiteY1" fmla="*/ 886205 h 886205"/>
              <a:gd name="connsiteX2" fmla="*/ 0 w 1911336"/>
              <a:gd name="connsiteY2" fmla="*/ 738501 h 886205"/>
              <a:gd name="connsiteX3" fmla="*/ 0 w 1911336"/>
              <a:gd name="connsiteY3" fmla="*/ 147704 h 886205"/>
              <a:gd name="connsiteX4" fmla="*/ 147704 w 1911336"/>
              <a:gd name="connsiteY4" fmla="*/ 0 h 886205"/>
              <a:gd name="connsiteX5" fmla="*/ 804160 w 1911336"/>
              <a:gd name="connsiteY5" fmla="*/ 0 h 886205"/>
              <a:gd name="connsiteX6" fmla="*/ 1100840 w 1911336"/>
              <a:gd name="connsiteY6" fmla="*/ 0 h 886205"/>
              <a:gd name="connsiteX7" fmla="*/ 1757296 w 1911336"/>
              <a:gd name="connsiteY7" fmla="*/ 0 h 886205"/>
              <a:gd name="connsiteX8" fmla="*/ 1905000 w 1911336"/>
              <a:gd name="connsiteY8" fmla="*/ 147704 h 886205"/>
              <a:gd name="connsiteX9" fmla="*/ 1911336 w 1911336"/>
              <a:gd name="connsiteY9" fmla="*/ 342279 h 886205"/>
              <a:gd name="connsiteX10" fmla="*/ 1887302 w 1911336"/>
              <a:gd name="connsiteY10" fmla="*/ 485322 h 886205"/>
              <a:gd name="connsiteX11" fmla="*/ 1911336 w 1911336"/>
              <a:gd name="connsiteY11" fmla="*/ 615362 h 886205"/>
              <a:gd name="connsiteX12" fmla="*/ 1905000 w 1911336"/>
              <a:gd name="connsiteY12" fmla="*/ 738501 h 886205"/>
              <a:gd name="connsiteX13" fmla="*/ 1757296 w 1911336"/>
              <a:gd name="connsiteY13" fmla="*/ 886205 h 886205"/>
              <a:gd name="connsiteX0" fmla="*/ 1757296 w 2007483"/>
              <a:gd name="connsiteY0" fmla="*/ 886205 h 886205"/>
              <a:gd name="connsiteX1" fmla="*/ 147704 w 2007483"/>
              <a:gd name="connsiteY1" fmla="*/ 886205 h 886205"/>
              <a:gd name="connsiteX2" fmla="*/ 0 w 2007483"/>
              <a:gd name="connsiteY2" fmla="*/ 738501 h 886205"/>
              <a:gd name="connsiteX3" fmla="*/ 0 w 2007483"/>
              <a:gd name="connsiteY3" fmla="*/ 147704 h 886205"/>
              <a:gd name="connsiteX4" fmla="*/ 147704 w 2007483"/>
              <a:gd name="connsiteY4" fmla="*/ 0 h 886205"/>
              <a:gd name="connsiteX5" fmla="*/ 804160 w 2007483"/>
              <a:gd name="connsiteY5" fmla="*/ 0 h 886205"/>
              <a:gd name="connsiteX6" fmla="*/ 1100840 w 2007483"/>
              <a:gd name="connsiteY6" fmla="*/ 0 h 886205"/>
              <a:gd name="connsiteX7" fmla="*/ 1757296 w 2007483"/>
              <a:gd name="connsiteY7" fmla="*/ 0 h 886205"/>
              <a:gd name="connsiteX8" fmla="*/ 1905000 w 2007483"/>
              <a:gd name="connsiteY8" fmla="*/ 147704 h 886205"/>
              <a:gd name="connsiteX9" fmla="*/ 1911336 w 2007483"/>
              <a:gd name="connsiteY9" fmla="*/ 342279 h 886205"/>
              <a:gd name="connsiteX10" fmla="*/ 2007483 w 2007483"/>
              <a:gd name="connsiteY10" fmla="*/ 485322 h 886205"/>
              <a:gd name="connsiteX11" fmla="*/ 1911336 w 2007483"/>
              <a:gd name="connsiteY11" fmla="*/ 615362 h 886205"/>
              <a:gd name="connsiteX12" fmla="*/ 1905000 w 2007483"/>
              <a:gd name="connsiteY12" fmla="*/ 738501 h 886205"/>
              <a:gd name="connsiteX13" fmla="*/ 1757296 w 2007483"/>
              <a:gd name="connsiteY13" fmla="*/ 886205 h 886205"/>
              <a:gd name="connsiteX0" fmla="*/ 1757296 w 2151700"/>
              <a:gd name="connsiteY0" fmla="*/ 886205 h 886205"/>
              <a:gd name="connsiteX1" fmla="*/ 147704 w 2151700"/>
              <a:gd name="connsiteY1" fmla="*/ 886205 h 886205"/>
              <a:gd name="connsiteX2" fmla="*/ 0 w 2151700"/>
              <a:gd name="connsiteY2" fmla="*/ 738501 h 886205"/>
              <a:gd name="connsiteX3" fmla="*/ 0 w 2151700"/>
              <a:gd name="connsiteY3" fmla="*/ 147704 h 886205"/>
              <a:gd name="connsiteX4" fmla="*/ 147704 w 2151700"/>
              <a:gd name="connsiteY4" fmla="*/ 0 h 886205"/>
              <a:gd name="connsiteX5" fmla="*/ 804160 w 2151700"/>
              <a:gd name="connsiteY5" fmla="*/ 0 h 886205"/>
              <a:gd name="connsiteX6" fmla="*/ 1100840 w 2151700"/>
              <a:gd name="connsiteY6" fmla="*/ 0 h 886205"/>
              <a:gd name="connsiteX7" fmla="*/ 1757296 w 2151700"/>
              <a:gd name="connsiteY7" fmla="*/ 0 h 886205"/>
              <a:gd name="connsiteX8" fmla="*/ 1905000 w 2151700"/>
              <a:gd name="connsiteY8" fmla="*/ 147704 h 886205"/>
              <a:gd name="connsiteX9" fmla="*/ 1911336 w 2151700"/>
              <a:gd name="connsiteY9" fmla="*/ 342279 h 886205"/>
              <a:gd name="connsiteX10" fmla="*/ 2151700 w 2151700"/>
              <a:gd name="connsiteY10" fmla="*/ 498325 h 886205"/>
              <a:gd name="connsiteX11" fmla="*/ 1911336 w 2151700"/>
              <a:gd name="connsiteY11" fmla="*/ 615362 h 886205"/>
              <a:gd name="connsiteX12" fmla="*/ 1905000 w 2151700"/>
              <a:gd name="connsiteY12" fmla="*/ 738501 h 886205"/>
              <a:gd name="connsiteX13" fmla="*/ 1757296 w 2151700"/>
              <a:gd name="connsiteY13" fmla="*/ 886205 h 886205"/>
              <a:gd name="connsiteX0" fmla="*/ 1757296 w 2151700"/>
              <a:gd name="connsiteY0" fmla="*/ 886205 h 886205"/>
              <a:gd name="connsiteX1" fmla="*/ 147704 w 2151700"/>
              <a:gd name="connsiteY1" fmla="*/ 886205 h 886205"/>
              <a:gd name="connsiteX2" fmla="*/ 0 w 2151700"/>
              <a:gd name="connsiteY2" fmla="*/ 738501 h 886205"/>
              <a:gd name="connsiteX3" fmla="*/ 0 w 2151700"/>
              <a:gd name="connsiteY3" fmla="*/ 147704 h 886205"/>
              <a:gd name="connsiteX4" fmla="*/ 147704 w 2151700"/>
              <a:gd name="connsiteY4" fmla="*/ 0 h 886205"/>
              <a:gd name="connsiteX5" fmla="*/ 804160 w 2151700"/>
              <a:gd name="connsiteY5" fmla="*/ 0 h 886205"/>
              <a:gd name="connsiteX6" fmla="*/ 1100840 w 2151700"/>
              <a:gd name="connsiteY6" fmla="*/ 0 h 886205"/>
              <a:gd name="connsiteX7" fmla="*/ 1757296 w 2151700"/>
              <a:gd name="connsiteY7" fmla="*/ 0 h 886205"/>
              <a:gd name="connsiteX8" fmla="*/ 1905000 w 2151700"/>
              <a:gd name="connsiteY8" fmla="*/ 147704 h 886205"/>
              <a:gd name="connsiteX9" fmla="*/ 1911336 w 2151700"/>
              <a:gd name="connsiteY9" fmla="*/ 342279 h 886205"/>
              <a:gd name="connsiteX10" fmla="*/ 2151700 w 2151700"/>
              <a:gd name="connsiteY10" fmla="*/ 498325 h 886205"/>
              <a:gd name="connsiteX11" fmla="*/ 1899318 w 2151700"/>
              <a:gd name="connsiteY11" fmla="*/ 576350 h 886205"/>
              <a:gd name="connsiteX12" fmla="*/ 1905000 w 2151700"/>
              <a:gd name="connsiteY12" fmla="*/ 738501 h 886205"/>
              <a:gd name="connsiteX13" fmla="*/ 1757296 w 2151700"/>
              <a:gd name="connsiteY13" fmla="*/ 886205 h 886205"/>
              <a:gd name="connsiteX0" fmla="*/ 1757296 w 2151700"/>
              <a:gd name="connsiteY0" fmla="*/ 886205 h 886205"/>
              <a:gd name="connsiteX1" fmla="*/ 147704 w 2151700"/>
              <a:gd name="connsiteY1" fmla="*/ 886205 h 886205"/>
              <a:gd name="connsiteX2" fmla="*/ 0 w 2151700"/>
              <a:gd name="connsiteY2" fmla="*/ 738501 h 886205"/>
              <a:gd name="connsiteX3" fmla="*/ 0 w 2151700"/>
              <a:gd name="connsiteY3" fmla="*/ 147704 h 886205"/>
              <a:gd name="connsiteX4" fmla="*/ 147704 w 2151700"/>
              <a:gd name="connsiteY4" fmla="*/ 0 h 886205"/>
              <a:gd name="connsiteX5" fmla="*/ 804160 w 2151700"/>
              <a:gd name="connsiteY5" fmla="*/ 0 h 886205"/>
              <a:gd name="connsiteX6" fmla="*/ 1100840 w 2151700"/>
              <a:gd name="connsiteY6" fmla="*/ 0 h 886205"/>
              <a:gd name="connsiteX7" fmla="*/ 1757296 w 2151700"/>
              <a:gd name="connsiteY7" fmla="*/ 0 h 886205"/>
              <a:gd name="connsiteX8" fmla="*/ 1905000 w 2151700"/>
              <a:gd name="connsiteY8" fmla="*/ 147704 h 886205"/>
              <a:gd name="connsiteX9" fmla="*/ 1899319 w 2151700"/>
              <a:gd name="connsiteY9" fmla="*/ 290265 h 886205"/>
              <a:gd name="connsiteX10" fmla="*/ 2151700 w 2151700"/>
              <a:gd name="connsiteY10" fmla="*/ 498325 h 886205"/>
              <a:gd name="connsiteX11" fmla="*/ 1899318 w 2151700"/>
              <a:gd name="connsiteY11" fmla="*/ 576350 h 886205"/>
              <a:gd name="connsiteX12" fmla="*/ 1905000 w 2151700"/>
              <a:gd name="connsiteY12" fmla="*/ 738501 h 886205"/>
              <a:gd name="connsiteX13" fmla="*/ 1757296 w 2151700"/>
              <a:gd name="connsiteY13" fmla="*/ 886205 h 886205"/>
              <a:gd name="connsiteX0" fmla="*/ 1757296 w 2115646"/>
              <a:gd name="connsiteY0" fmla="*/ 886205 h 886205"/>
              <a:gd name="connsiteX1" fmla="*/ 147704 w 2115646"/>
              <a:gd name="connsiteY1" fmla="*/ 886205 h 886205"/>
              <a:gd name="connsiteX2" fmla="*/ 0 w 2115646"/>
              <a:gd name="connsiteY2" fmla="*/ 738501 h 886205"/>
              <a:gd name="connsiteX3" fmla="*/ 0 w 2115646"/>
              <a:gd name="connsiteY3" fmla="*/ 147704 h 886205"/>
              <a:gd name="connsiteX4" fmla="*/ 147704 w 2115646"/>
              <a:gd name="connsiteY4" fmla="*/ 0 h 886205"/>
              <a:gd name="connsiteX5" fmla="*/ 804160 w 2115646"/>
              <a:gd name="connsiteY5" fmla="*/ 0 h 886205"/>
              <a:gd name="connsiteX6" fmla="*/ 1100840 w 2115646"/>
              <a:gd name="connsiteY6" fmla="*/ 0 h 886205"/>
              <a:gd name="connsiteX7" fmla="*/ 1757296 w 2115646"/>
              <a:gd name="connsiteY7" fmla="*/ 0 h 886205"/>
              <a:gd name="connsiteX8" fmla="*/ 1905000 w 2115646"/>
              <a:gd name="connsiteY8" fmla="*/ 147704 h 886205"/>
              <a:gd name="connsiteX9" fmla="*/ 1899319 w 2115646"/>
              <a:gd name="connsiteY9" fmla="*/ 290265 h 886205"/>
              <a:gd name="connsiteX10" fmla="*/ 2115646 w 2115646"/>
              <a:gd name="connsiteY10" fmla="*/ 446310 h 886205"/>
              <a:gd name="connsiteX11" fmla="*/ 1899318 w 2115646"/>
              <a:gd name="connsiteY11" fmla="*/ 576350 h 886205"/>
              <a:gd name="connsiteX12" fmla="*/ 1905000 w 2115646"/>
              <a:gd name="connsiteY12" fmla="*/ 738501 h 886205"/>
              <a:gd name="connsiteX13" fmla="*/ 1757296 w 2115646"/>
              <a:gd name="connsiteY13" fmla="*/ 886205 h 88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15646" h="886205">
                <a:moveTo>
                  <a:pt x="1757296" y="886205"/>
                </a:moveTo>
                <a:lnTo>
                  <a:pt x="147704" y="886205"/>
                </a:lnTo>
                <a:cubicBezTo>
                  <a:pt x="66129" y="886205"/>
                  <a:pt x="0" y="820076"/>
                  <a:pt x="0" y="738501"/>
                </a:cubicBezTo>
                <a:lnTo>
                  <a:pt x="0" y="147704"/>
                </a:lnTo>
                <a:cubicBezTo>
                  <a:pt x="0" y="66129"/>
                  <a:pt x="66129" y="0"/>
                  <a:pt x="147704" y="0"/>
                </a:cubicBezTo>
                <a:lnTo>
                  <a:pt x="804160" y="0"/>
                </a:lnTo>
                <a:lnTo>
                  <a:pt x="1100840" y="0"/>
                </a:lnTo>
                <a:lnTo>
                  <a:pt x="1757296" y="0"/>
                </a:lnTo>
                <a:cubicBezTo>
                  <a:pt x="1838871" y="0"/>
                  <a:pt x="1905000" y="66129"/>
                  <a:pt x="1905000" y="147704"/>
                </a:cubicBezTo>
                <a:lnTo>
                  <a:pt x="1899319" y="290265"/>
                </a:lnTo>
                <a:lnTo>
                  <a:pt x="2115646" y="446310"/>
                </a:lnTo>
                <a:lnTo>
                  <a:pt x="1899318" y="576350"/>
                </a:lnTo>
                <a:lnTo>
                  <a:pt x="1905000" y="738501"/>
                </a:lnTo>
                <a:cubicBezTo>
                  <a:pt x="1905000" y="820076"/>
                  <a:pt x="1838871" y="886205"/>
                  <a:pt x="1757296" y="88620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47282" y="1420736"/>
            <a:ext cx="1681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Graphic presentation of interfaces 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33" name="Isosceles Triangle 26"/>
          <p:cNvSpPr/>
          <p:nvPr/>
        </p:nvSpPr>
        <p:spPr>
          <a:xfrm rot="10800000" flipV="1">
            <a:off x="3408626" y="313974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77665" y="357797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A variety of Interface types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383" y="6442264"/>
            <a:ext cx="2998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not be available to all models</a:t>
            </a:r>
          </a:p>
        </p:txBody>
      </p:sp>
      <p:sp>
        <p:nvSpPr>
          <p:cNvPr id="35" name="Isosceles Triangle 26"/>
          <p:cNvSpPr/>
          <p:nvPr/>
        </p:nvSpPr>
        <p:spPr>
          <a:xfrm rot="10800000" flipV="1">
            <a:off x="5695226" y="316120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64265" y="3599433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Interface members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8" name="Right Triangle 3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029282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4106" y="1524001"/>
            <a:ext cx="8459305" cy="8956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  <a:ea typeface="ＭＳ Ｐゴシック" charset="-128"/>
                <a:cs typeface="ＭＳ Ｐゴシック" charset="-128"/>
              </a:rPr>
              <a:t>Interface/Switch Modes</a:t>
            </a:r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5383" y="6388791"/>
            <a:ext cx="2998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not be available to all models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8" name="Right Triangle 3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V5.2.1</a:t>
              </a:r>
            </a:p>
          </p:txBody>
        </p:sp>
      </p:grpSp>
      <p:sp>
        <p:nvSpPr>
          <p:cNvPr id="22" name="Rounded Rectangle 21"/>
          <p:cNvSpPr/>
          <p:nvPr/>
        </p:nvSpPr>
        <p:spPr bwMode="auto">
          <a:xfrm>
            <a:off x="590485" y="4476861"/>
            <a:ext cx="8184676" cy="1539322"/>
          </a:xfrm>
          <a:prstGeom prst="roundRect">
            <a:avLst>
              <a:gd name="adj" fmla="val 1333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2">
              <a:buClr>
                <a:schemeClr val="accent2"/>
              </a:buClr>
            </a:pPr>
            <a:r>
              <a:rPr lang="en-US" sz="1600" dirty="0"/>
              <a:t>The main difference is that for ”virtual hardware switch", it uses the underlying switch chip/driver to handle all of the switching directly, whereas virtual “software switch” needs to do that in the kernel (</a:t>
            </a:r>
            <a:r>
              <a:rPr lang="en-US" sz="1600" dirty="0" err="1"/>
              <a:t>ie</a:t>
            </a:r>
            <a:r>
              <a:rPr lang="en-US" sz="1600" dirty="0"/>
              <a:t>, higher in the stack, more CPU/memory intensive, </a:t>
            </a:r>
            <a:r>
              <a:rPr lang="en-US" sz="1600" dirty="0" err="1"/>
              <a:t>etc</a:t>
            </a:r>
            <a:r>
              <a:rPr lang="en-US" sz="1600" dirty="0"/>
              <a:t>). There are feature disparities which will be documented later.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20" y="5110832"/>
            <a:ext cx="694113" cy="694113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 bwMode="auto">
          <a:xfrm>
            <a:off x="614218" y="2035584"/>
            <a:ext cx="5576455" cy="912091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7" name="Snip Same Side Corner Rectangle 26"/>
          <p:cNvSpPr/>
          <p:nvPr/>
        </p:nvSpPr>
        <p:spPr bwMode="auto">
          <a:xfrm>
            <a:off x="972126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Snip Same Side Corner Rectangle 39"/>
          <p:cNvSpPr/>
          <p:nvPr/>
        </p:nvSpPr>
        <p:spPr bwMode="auto">
          <a:xfrm>
            <a:off x="1493979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1" name="Snip Same Side Corner Rectangle 40"/>
          <p:cNvSpPr/>
          <p:nvPr/>
        </p:nvSpPr>
        <p:spPr bwMode="auto">
          <a:xfrm>
            <a:off x="2258288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Snip Same Side Corner Rectangle 41"/>
          <p:cNvSpPr/>
          <p:nvPr/>
        </p:nvSpPr>
        <p:spPr bwMode="auto">
          <a:xfrm>
            <a:off x="2681621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3" name="Snip Same Side Corner Rectangle 42"/>
          <p:cNvSpPr/>
          <p:nvPr/>
        </p:nvSpPr>
        <p:spPr bwMode="auto">
          <a:xfrm>
            <a:off x="3104954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Snip Same Side Corner Rectangle 43"/>
          <p:cNvSpPr/>
          <p:nvPr/>
        </p:nvSpPr>
        <p:spPr bwMode="auto">
          <a:xfrm>
            <a:off x="3528288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Snip Same Side Corner Rectangle 44"/>
          <p:cNvSpPr/>
          <p:nvPr/>
        </p:nvSpPr>
        <p:spPr bwMode="auto">
          <a:xfrm>
            <a:off x="4281051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6" name="Snip Same Side Corner Rectangle 45"/>
          <p:cNvSpPr/>
          <p:nvPr/>
        </p:nvSpPr>
        <p:spPr bwMode="auto">
          <a:xfrm>
            <a:off x="4704384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Snip Same Side Corner Rectangle 46"/>
          <p:cNvSpPr/>
          <p:nvPr/>
        </p:nvSpPr>
        <p:spPr bwMode="auto">
          <a:xfrm>
            <a:off x="5127717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8" name="Snip Same Side Corner Rectangle 47"/>
          <p:cNvSpPr/>
          <p:nvPr/>
        </p:nvSpPr>
        <p:spPr bwMode="auto">
          <a:xfrm>
            <a:off x="5551051" y="2362322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2364" y="2137183"/>
            <a:ext cx="2378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Switch ports are individual physical interfaces</a:t>
            </a:r>
          </a:p>
        </p:txBody>
      </p:sp>
      <p:sp>
        <p:nvSpPr>
          <p:cNvPr id="50" name="Rounded Rectangle 49"/>
          <p:cNvSpPr/>
          <p:nvPr/>
        </p:nvSpPr>
        <p:spPr bwMode="auto">
          <a:xfrm>
            <a:off x="616527" y="3296347"/>
            <a:ext cx="5576455" cy="912091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1" name="Snip Same Side Corner Rectangle 50"/>
          <p:cNvSpPr/>
          <p:nvPr/>
        </p:nvSpPr>
        <p:spPr bwMode="auto">
          <a:xfrm>
            <a:off x="974435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2" name="Snip Same Side Corner Rectangle 51"/>
          <p:cNvSpPr/>
          <p:nvPr/>
        </p:nvSpPr>
        <p:spPr bwMode="auto">
          <a:xfrm>
            <a:off x="1496288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Snip Same Side Corner Rectangle 52"/>
          <p:cNvSpPr/>
          <p:nvPr/>
        </p:nvSpPr>
        <p:spPr bwMode="auto">
          <a:xfrm>
            <a:off x="2260597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4" name="Snip Same Side Corner Rectangle 53"/>
          <p:cNvSpPr/>
          <p:nvPr/>
        </p:nvSpPr>
        <p:spPr bwMode="auto">
          <a:xfrm>
            <a:off x="2683930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5" name="Snip Same Side Corner Rectangle 54"/>
          <p:cNvSpPr/>
          <p:nvPr/>
        </p:nvSpPr>
        <p:spPr bwMode="auto">
          <a:xfrm>
            <a:off x="3107263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6" name="Snip Same Side Corner Rectangle 55"/>
          <p:cNvSpPr/>
          <p:nvPr/>
        </p:nvSpPr>
        <p:spPr bwMode="auto">
          <a:xfrm>
            <a:off x="3530597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pattFill prst="ltDnDiag">
            <a:fgClr>
              <a:schemeClr val="bg1"/>
            </a:fgClr>
            <a:bgClr>
              <a:schemeClr val="bg1">
                <a:lumMod val="85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7" name="Snip Same Side Corner Rectangle 56"/>
          <p:cNvSpPr/>
          <p:nvPr/>
        </p:nvSpPr>
        <p:spPr bwMode="auto">
          <a:xfrm>
            <a:off x="4283360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8" name="Snip Same Side Corner Rectangle 57"/>
          <p:cNvSpPr/>
          <p:nvPr/>
        </p:nvSpPr>
        <p:spPr bwMode="auto">
          <a:xfrm>
            <a:off x="4706693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9" name="Snip Same Side Corner Rectangle 58"/>
          <p:cNvSpPr/>
          <p:nvPr/>
        </p:nvSpPr>
        <p:spPr bwMode="auto">
          <a:xfrm>
            <a:off x="5130026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0" name="Snip Same Side Corner Rectangle 59"/>
          <p:cNvSpPr/>
          <p:nvPr/>
        </p:nvSpPr>
        <p:spPr bwMode="auto">
          <a:xfrm>
            <a:off x="5553360" y="3623085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44673" y="3292654"/>
            <a:ext cx="23783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Switch ports can be created by grouping interfaces with “</a:t>
            </a:r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Virtual Hardware/Software Switch</a:t>
            </a:r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” </a:t>
            </a:r>
          </a:p>
        </p:txBody>
      </p:sp>
      <p:sp>
        <p:nvSpPr>
          <p:cNvPr id="62" name="Rounded Rectangle 61"/>
          <p:cNvSpPr/>
          <p:nvPr/>
        </p:nvSpPr>
        <p:spPr bwMode="auto">
          <a:xfrm>
            <a:off x="4117107" y="3471838"/>
            <a:ext cx="1865745" cy="609601"/>
          </a:xfrm>
          <a:prstGeom prst="roundRect">
            <a:avLst/>
          </a:prstGeom>
          <a:noFill/>
          <a:ln w="1905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33021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5383" y="6375422"/>
            <a:ext cx="2998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not be available to all models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8" name="Right Triangle 3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V5.2.1</a:t>
              </a:r>
            </a:p>
          </p:txBody>
        </p:sp>
      </p:grpSp>
      <p:sp>
        <p:nvSpPr>
          <p:cNvPr id="63" name="Text Placeholder 2"/>
          <p:cNvSpPr txBox="1">
            <a:spLocks/>
          </p:cNvSpPr>
          <p:nvPr/>
        </p:nvSpPr>
        <p:spPr>
          <a:xfrm>
            <a:off x="5913120" y="2726229"/>
            <a:ext cx="3230880" cy="3379931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b="1" dirty="0" smtClean="0">
                <a:solidFill>
                  <a:srgbClr val="9E0000"/>
                </a:solidFill>
                <a:latin typeface="Arial"/>
                <a:cs typeface="Arial"/>
              </a:rPr>
              <a:t>Virtual VLAN Switch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Emulation of a VLAN switch</a:t>
            </a:r>
          </a:p>
          <a:p>
            <a:pPr lvl="1"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>
                <a:latin typeface="Arial"/>
                <a:cs typeface="Arial"/>
              </a:rPr>
              <a:t>Assigns ports to VLANs and dedicated VLANs trucks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Allow users to extend number of available switch ports (with VLANs) by VLAN truck stacking</a:t>
            </a:r>
          </a:p>
        </p:txBody>
      </p:sp>
      <p:sp>
        <p:nvSpPr>
          <p:cNvPr id="64" name="Rounded Rectangle 63"/>
          <p:cNvSpPr/>
          <p:nvPr/>
        </p:nvSpPr>
        <p:spPr bwMode="auto">
          <a:xfrm>
            <a:off x="195349" y="3080543"/>
            <a:ext cx="5576455" cy="912091"/>
          </a:xfrm>
          <a:prstGeom prst="roundRect">
            <a:avLst/>
          </a:prstGeom>
          <a:solidFill>
            <a:srgbClr val="465B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5" name="Snip Same Side Corner Rectangle 64"/>
          <p:cNvSpPr/>
          <p:nvPr/>
        </p:nvSpPr>
        <p:spPr bwMode="auto">
          <a:xfrm>
            <a:off x="553257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6" name="Snip Same Side Corner Rectangle 65"/>
          <p:cNvSpPr/>
          <p:nvPr/>
        </p:nvSpPr>
        <p:spPr bwMode="auto">
          <a:xfrm>
            <a:off x="1075110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7" name="Snip Same Side Corner Rectangle 66"/>
          <p:cNvSpPr/>
          <p:nvPr/>
        </p:nvSpPr>
        <p:spPr bwMode="auto">
          <a:xfrm>
            <a:off x="1839419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8" name="Snip Same Side Corner Rectangle 67"/>
          <p:cNvSpPr/>
          <p:nvPr/>
        </p:nvSpPr>
        <p:spPr bwMode="auto">
          <a:xfrm>
            <a:off x="2262752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9" name="Snip Same Side Corner Rectangle 68"/>
          <p:cNvSpPr/>
          <p:nvPr/>
        </p:nvSpPr>
        <p:spPr bwMode="auto">
          <a:xfrm>
            <a:off x="2686085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0" name="Snip Same Side Corner Rectangle 69"/>
          <p:cNvSpPr/>
          <p:nvPr/>
        </p:nvSpPr>
        <p:spPr bwMode="auto">
          <a:xfrm>
            <a:off x="3109419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1" name="Snip Same Side Corner Rectangle 70"/>
          <p:cNvSpPr/>
          <p:nvPr/>
        </p:nvSpPr>
        <p:spPr bwMode="auto">
          <a:xfrm>
            <a:off x="3862182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2" name="Snip Same Side Corner Rectangle 71"/>
          <p:cNvSpPr/>
          <p:nvPr/>
        </p:nvSpPr>
        <p:spPr bwMode="auto">
          <a:xfrm>
            <a:off x="4285515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3" name="Snip Same Side Corner Rectangle 72"/>
          <p:cNvSpPr/>
          <p:nvPr/>
        </p:nvSpPr>
        <p:spPr bwMode="auto">
          <a:xfrm>
            <a:off x="4708848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4" name="Snip Same Side Corner Rectangle 73"/>
          <p:cNvSpPr/>
          <p:nvPr/>
        </p:nvSpPr>
        <p:spPr bwMode="auto">
          <a:xfrm>
            <a:off x="5132182" y="340728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62313" y="3043600"/>
            <a:ext cx="19511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Interface Mode</a:t>
            </a:r>
          </a:p>
        </p:txBody>
      </p:sp>
      <p:sp>
        <p:nvSpPr>
          <p:cNvPr id="76" name="Rounded Rectangle 75"/>
          <p:cNvSpPr/>
          <p:nvPr/>
        </p:nvSpPr>
        <p:spPr bwMode="auto">
          <a:xfrm>
            <a:off x="1712423" y="3256034"/>
            <a:ext cx="3849252" cy="609601"/>
          </a:xfrm>
          <a:prstGeom prst="roundRect">
            <a:avLst/>
          </a:prstGeom>
          <a:noFill/>
          <a:ln w="19050" cap="flat" cmpd="sng" algn="ctr">
            <a:solidFill>
              <a:schemeClr val="bg1"/>
            </a:solidFill>
            <a:prstDash val="dot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5136267" y="3575784"/>
            <a:ext cx="300182" cy="588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5134773" y="3507054"/>
            <a:ext cx="300182" cy="58807"/>
          </a:xfrm>
          <a:prstGeom prst="rect">
            <a:avLst/>
          </a:prstGeom>
          <a:solidFill>
            <a:srgbClr val="84B3A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95349" y="4411503"/>
            <a:ext cx="5576455" cy="912091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0" name="Snip Same Side Corner Rectangle 79"/>
          <p:cNvSpPr/>
          <p:nvPr/>
        </p:nvSpPr>
        <p:spPr bwMode="auto">
          <a:xfrm>
            <a:off x="2134059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Snip Same Side Corner Rectangle 80"/>
          <p:cNvSpPr/>
          <p:nvPr/>
        </p:nvSpPr>
        <p:spPr bwMode="auto">
          <a:xfrm>
            <a:off x="2557392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2" name="Snip Same Side Corner Rectangle 81"/>
          <p:cNvSpPr/>
          <p:nvPr/>
        </p:nvSpPr>
        <p:spPr bwMode="auto">
          <a:xfrm>
            <a:off x="2980725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3" name="Snip Same Side Corner Rectangle 82"/>
          <p:cNvSpPr/>
          <p:nvPr/>
        </p:nvSpPr>
        <p:spPr bwMode="auto">
          <a:xfrm>
            <a:off x="3404059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Snip Same Side Corner Rectangle 83"/>
          <p:cNvSpPr/>
          <p:nvPr/>
        </p:nvSpPr>
        <p:spPr bwMode="auto">
          <a:xfrm>
            <a:off x="3862182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5" name="Snip Same Side Corner Rectangle 84"/>
          <p:cNvSpPr/>
          <p:nvPr/>
        </p:nvSpPr>
        <p:spPr bwMode="auto">
          <a:xfrm>
            <a:off x="4285515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6" name="Snip Same Side Corner Rectangle 85"/>
          <p:cNvSpPr/>
          <p:nvPr/>
        </p:nvSpPr>
        <p:spPr bwMode="auto">
          <a:xfrm>
            <a:off x="4708848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7" name="Snip Same Side Corner Rectangle 86"/>
          <p:cNvSpPr/>
          <p:nvPr/>
        </p:nvSpPr>
        <p:spPr bwMode="auto">
          <a:xfrm>
            <a:off x="5132182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8" name="Rounded Rectangle 87"/>
          <p:cNvSpPr/>
          <p:nvPr/>
        </p:nvSpPr>
        <p:spPr bwMode="auto">
          <a:xfrm>
            <a:off x="345440" y="4586994"/>
            <a:ext cx="5216235" cy="609601"/>
          </a:xfrm>
          <a:prstGeom prst="roundRect">
            <a:avLst/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5136267" y="4937224"/>
            <a:ext cx="300182" cy="588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134773" y="4868494"/>
            <a:ext cx="300182" cy="58807"/>
          </a:xfrm>
          <a:prstGeom prst="rect">
            <a:avLst/>
          </a:prstGeom>
          <a:solidFill>
            <a:srgbClr val="84B3A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1" name="Snip Same Side Corner Rectangle 90"/>
          <p:cNvSpPr/>
          <p:nvPr/>
        </p:nvSpPr>
        <p:spPr bwMode="auto">
          <a:xfrm>
            <a:off x="447499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rgbClr val="95BFD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2" name="Snip Same Side Corner Rectangle 91"/>
          <p:cNvSpPr/>
          <p:nvPr/>
        </p:nvSpPr>
        <p:spPr bwMode="auto">
          <a:xfrm>
            <a:off x="870832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rgbClr val="95BFD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3" name="Snip Same Side Corner Rectangle 92"/>
          <p:cNvSpPr/>
          <p:nvPr/>
        </p:nvSpPr>
        <p:spPr bwMode="auto">
          <a:xfrm>
            <a:off x="1294165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rgbClr val="95BFD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4" name="Snip Same Side Corner Rectangle 93"/>
          <p:cNvSpPr/>
          <p:nvPr/>
        </p:nvSpPr>
        <p:spPr bwMode="auto">
          <a:xfrm>
            <a:off x="1717499" y="4738241"/>
            <a:ext cx="311728" cy="323273"/>
          </a:xfrm>
          <a:prstGeom prst="snip2SameRect">
            <a:avLst>
              <a:gd name="adj1" fmla="val 27778"/>
              <a:gd name="adj2" fmla="val 0"/>
            </a:avLst>
          </a:prstGeom>
          <a:solidFill>
            <a:srgbClr val="95BFD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95" name="Straight Connector 94"/>
          <p:cNvCxnSpPr/>
          <p:nvPr/>
        </p:nvCxnSpPr>
        <p:spPr bwMode="auto">
          <a:xfrm flipH="1">
            <a:off x="5283200" y="3712285"/>
            <a:ext cx="6146" cy="1004943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TextBox 95"/>
          <p:cNvSpPr txBox="1"/>
          <p:nvPr/>
        </p:nvSpPr>
        <p:spPr>
          <a:xfrm>
            <a:off x="282633" y="4354240"/>
            <a:ext cx="19511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External Switch</a:t>
            </a:r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96"/>
          <a:stretch/>
        </p:blipFill>
        <p:spPr>
          <a:xfrm>
            <a:off x="239059" y="1515783"/>
            <a:ext cx="8378368" cy="1128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45413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1" descr="224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992" y="3138049"/>
            <a:ext cx="7212852" cy="6557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68769" y="6167396"/>
            <a:ext cx="2998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not be available to all models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254000" y="3853947"/>
            <a:ext cx="8890000" cy="2518203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b="1" dirty="0" smtClean="0">
                <a:solidFill>
                  <a:srgbClr val="9E0000"/>
                </a:solidFill>
                <a:latin typeface="Arial"/>
                <a:cs typeface="Arial"/>
              </a:rPr>
              <a:t>Switch Controller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Similar to Wireless Controller Concept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latin typeface="Arial"/>
                <a:cs typeface="Arial"/>
              </a:rPr>
              <a:t>uses </a:t>
            </a:r>
            <a:r>
              <a:rPr lang="en-US" sz="1600" dirty="0" err="1" smtClean="0">
                <a:latin typeface="Arial"/>
                <a:cs typeface="Arial"/>
              </a:rPr>
              <a:t>Fortlink</a:t>
            </a:r>
            <a:r>
              <a:rPr lang="en-US" sz="1600" dirty="0" smtClean="0">
                <a:latin typeface="Arial"/>
                <a:cs typeface="Arial"/>
              </a:rPr>
              <a:t> Protocol – modified CAPWAP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latin typeface="Arial"/>
                <a:cs typeface="Arial"/>
              </a:rPr>
              <a:t>With selected </a:t>
            </a:r>
            <a:r>
              <a:rPr lang="en-US" sz="1600" dirty="0" err="1" smtClean="0">
                <a:latin typeface="Arial"/>
                <a:cs typeface="Arial"/>
              </a:rPr>
              <a:t>FortiSwitches</a:t>
            </a:r>
            <a:r>
              <a:rPr lang="en-US" sz="1600" dirty="0" smtClean="0">
                <a:latin typeface="Arial"/>
                <a:cs typeface="Arial"/>
              </a:rPr>
              <a:t> only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200" dirty="0" smtClean="0">
                <a:latin typeface="Arial"/>
                <a:cs typeface="Arial"/>
              </a:rPr>
              <a:t>Administrators can create VLANs on the Switch(</a:t>
            </a:r>
            <a:r>
              <a:rPr lang="en-US" sz="2200" dirty="0" err="1" smtClean="0">
                <a:latin typeface="Arial"/>
                <a:cs typeface="Arial"/>
              </a:rPr>
              <a:t>es</a:t>
            </a:r>
            <a:r>
              <a:rPr lang="en-US" sz="2200" dirty="0" smtClean="0">
                <a:latin typeface="Arial"/>
                <a:cs typeface="Arial"/>
              </a:rPr>
              <a:t>)</a:t>
            </a:r>
          </a:p>
          <a:p>
            <a:pPr lvl="1">
              <a:buClr>
                <a:schemeClr val="accent6"/>
              </a:buClr>
            </a:pPr>
            <a:r>
              <a:rPr lang="en-US" sz="1800" dirty="0">
                <a:latin typeface="Arial"/>
                <a:cs typeface="Arial"/>
              </a:rPr>
              <a:t>VLANs across switches can </a:t>
            </a:r>
            <a:r>
              <a:rPr lang="en-US" sz="1800" dirty="0" smtClean="0">
                <a:latin typeface="Arial"/>
                <a:cs typeface="Arial"/>
              </a:rPr>
              <a:t>be managed and configured like a FortiGate interface</a:t>
            </a:r>
          </a:p>
        </p:txBody>
      </p:sp>
      <p:pic>
        <p:nvPicPr>
          <p:cNvPr id="3" name="Picture 2" descr="FG-140D-POE-visi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6" y="1451865"/>
            <a:ext cx="7205472" cy="652272"/>
          </a:xfrm>
          <a:prstGeom prst="rect">
            <a:avLst/>
          </a:prstGeom>
        </p:spPr>
      </p:pic>
      <p:pic>
        <p:nvPicPr>
          <p:cNvPr id="6" name="Picture 5" descr="224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832" y="2386209"/>
            <a:ext cx="7212852" cy="655714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 bwMode="auto">
          <a:xfrm>
            <a:off x="7640683" y="1877786"/>
            <a:ext cx="9797" cy="3472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4191000" y="2222500"/>
            <a:ext cx="7258" cy="41547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 flipV="1">
            <a:off x="4178301" y="2204720"/>
            <a:ext cx="3462019" cy="141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Rounded Rectangle 24"/>
          <p:cNvSpPr/>
          <p:nvPr/>
        </p:nvSpPr>
        <p:spPr bwMode="auto">
          <a:xfrm>
            <a:off x="4328160" y="2512786"/>
            <a:ext cx="915127" cy="381000"/>
          </a:xfrm>
          <a:prstGeom prst="roundRect">
            <a:avLst/>
          </a:prstGeom>
          <a:solidFill>
            <a:schemeClr val="accent6">
              <a:lumMod val="75000"/>
              <a:alpha val="40000"/>
            </a:schemeClr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5268685" y="2501900"/>
            <a:ext cx="1197429" cy="381000"/>
          </a:xfrm>
          <a:prstGeom prst="roundRect">
            <a:avLst/>
          </a:prstGeom>
          <a:solidFill>
            <a:schemeClr val="accent3">
              <a:alpha val="40000"/>
            </a:schemeClr>
          </a:solidFill>
          <a:ln w="28575" cap="flat" cmpd="sng" algn="ctr">
            <a:solidFill>
              <a:srgbClr val="446E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104" name="Straight Connector 103"/>
          <p:cNvCxnSpPr/>
          <p:nvPr/>
        </p:nvCxnSpPr>
        <p:spPr bwMode="auto">
          <a:xfrm>
            <a:off x="7782923" y="1735546"/>
            <a:ext cx="9797" cy="147501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E46C0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5" name="Rounded Rectangle 104"/>
          <p:cNvSpPr/>
          <p:nvPr/>
        </p:nvSpPr>
        <p:spPr bwMode="auto">
          <a:xfrm>
            <a:off x="4622800" y="3284946"/>
            <a:ext cx="2347687" cy="381000"/>
          </a:xfrm>
          <a:prstGeom prst="roundRect">
            <a:avLst/>
          </a:prstGeom>
          <a:solidFill>
            <a:schemeClr val="accent6">
              <a:lumMod val="75000"/>
              <a:alpha val="40000"/>
            </a:schemeClr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00" name="Isosceles Triangle 26"/>
          <p:cNvSpPr/>
          <p:nvPr/>
        </p:nvSpPr>
        <p:spPr>
          <a:xfrm rot="10800000" flipV="1">
            <a:off x="3951097" y="295649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020136" y="3394730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Virtual Switch VLANs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46" name="Isosceles Triangle 26"/>
          <p:cNvSpPr/>
          <p:nvPr/>
        </p:nvSpPr>
        <p:spPr>
          <a:xfrm rot="10800000" flipV="1">
            <a:off x="6257054" y="229609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26093" y="2734330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Comic Sans MS"/>
                <a:ea typeface="ＭＳ Ｐゴシック" charset="-128"/>
                <a:cs typeface="Comic Sans MS"/>
              </a:rPr>
              <a:t>FortiLink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 Connectivity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82432216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 Controller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68769" y="6167396"/>
            <a:ext cx="29983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not be available to all models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300606"/>
              </p:ext>
            </p:extLst>
          </p:nvPr>
        </p:nvGraphicFramePr>
        <p:xfrm>
          <a:off x="252001" y="1260000"/>
          <a:ext cx="8640000" cy="4145279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345044"/>
                <a:gridCol w="6294956"/>
              </a:tblGrid>
              <a:tr h="16031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Switch Controller Support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44281">
                <a:tc gridSpan="2"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FortiGate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5C74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28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FG/FWF-60D/-POE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FG/FWF-90D/-POE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FG-100D Series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FG-200D Series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FG-600C/800C/1000C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CLI enabled</a:t>
                      </a:r>
                      <a:endParaRPr lang="en-US" sz="1200" i="0" dirty="0" smtClean="0">
                        <a:latin typeface="+mn-lt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44281"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FortiSwitch</a:t>
                      </a:r>
                    </a:p>
                  </a:txBody>
                  <a:tcPr anchor="ctr">
                    <a:solidFill>
                      <a:srgbClr val="5C74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FSW-28C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FSW-108D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FSW-124D/-POE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FSW-324B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FSW-348B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FSW-448B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  <a:tr h="1442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FSW-224D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i="0" dirty="0" smtClean="0"/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3" name="Right Triangle 2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465596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FortiOS 5.2 Feature Set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743643"/>
              </p:ext>
            </p:extLst>
          </p:nvPr>
        </p:nvGraphicFramePr>
        <p:xfrm>
          <a:off x="470330" y="1174203"/>
          <a:ext cx="8262132" cy="47998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9320"/>
                <a:gridCol w="309830"/>
                <a:gridCol w="516383"/>
                <a:gridCol w="413107"/>
                <a:gridCol w="619660"/>
                <a:gridCol w="619660"/>
                <a:gridCol w="413107"/>
                <a:gridCol w="516383"/>
                <a:gridCol w="309830"/>
                <a:gridCol w="1239320"/>
                <a:gridCol w="2065532"/>
              </a:tblGrid>
              <a:tr h="36880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ATP</a:t>
                      </a:r>
                    </a:p>
                  </a:txBody>
                  <a:tcPr marT="34290" marB="3429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OSS Support</a:t>
                      </a:r>
                    </a:p>
                  </a:txBody>
                  <a:tcPr marT="34290" marB="3429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AAA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34290" marB="3429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Central Mgmt.</a:t>
                      </a:r>
                    </a:p>
                  </a:txBody>
                  <a:tcPr marT="34290" marB="3429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Integrations</a:t>
                      </a: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880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Configuration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Visibility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Log &amp; Report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Diagnostics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Management</a:t>
                      </a:r>
                      <a:endParaRPr lang="en-US" sz="1600" b="1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536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Anti-Malware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IPS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Application Control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Web</a:t>
                      </a:r>
                    </a:p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Filtering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Email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</a:rPr>
                        <a:t> Filtering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536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Firewall 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VPN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DLP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User &amp; Device Identity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SSL inspection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Security Functions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88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Wireless Controller</a:t>
                      </a:r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Switch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Controller</a:t>
                      </a:r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Endpoint Manager</a:t>
                      </a:r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00" dirty="0"/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Token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Server</a:t>
                      </a:r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Vulnerability Scanner</a:t>
                      </a:r>
                    </a:p>
                  </a:txBody>
                  <a:tcPr marT="34290" marB="3429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Extensions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1101">
                <a:tc gridSpan="10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::::::::::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Virtual Domains ::::::::::</a:t>
                      </a:r>
                    </a:p>
                  </a:txBody>
                  <a:tcPr marT="34290" marB="3429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Virtual Systems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121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Routing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NAT/CGN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WAN Link / Server LB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Wan Optimization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Network Functions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121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L2/Switching</a:t>
                      </a:r>
                      <a:endParaRPr lang="en-US" sz="1100" dirty="0"/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IPv6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QoS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High Availability</a:t>
                      </a:r>
                    </a:p>
                  </a:txBody>
                  <a:tcPr marT="34290" marB="3429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8522"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NAT/Route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Transparent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Sniffer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Operating Modes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8522"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LAN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WiFi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WAN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Network Interface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2057"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Physical Appliance (+ASICS)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Hypervisor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Cloud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34290" marB="3429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Platform</a:t>
                      </a:r>
                      <a:endParaRPr lang="en-US" sz="1600" b="1" dirty="0"/>
                    </a:p>
                  </a:txBody>
                  <a:tcPr marT="34290" marB="3429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C:\Users\dlieberman\AppData\Local\Microsoft\Windows\Temporary Internet Files\Content.Outlook\A2HOCXD7\SecuredBy_F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4799" y="2041157"/>
            <a:ext cx="1203990" cy="3596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3621" y="6074345"/>
            <a:ext cx="25746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* Features may varied by models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val="3868566762"/>
      </p:ext>
    </p:extLst>
  </p:cSld>
  <p:clrMapOvr>
    <a:masterClrMapping/>
  </p:clrMapOvr>
  <p:transition xmlns:p14="http://schemas.microsoft.com/office/powerpoint/2010/main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 Spanning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accent6"/>
              </a:buClr>
            </a:pPr>
            <a:r>
              <a:rPr lang="en-US" dirty="0" smtClean="0"/>
              <a:t>Also called ‘Port Mirroring’</a:t>
            </a:r>
          </a:p>
          <a:p>
            <a:pPr lvl="1">
              <a:buClr>
                <a:schemeClr val="accent6"/>
              </a:buClr>
            </a:pPr>
            <a:r>
              <a:rPr lang="en-US" dirty="0" smtClean="0"/>
              <a:t>Supported by 100D &amp; 200D platforms</a:t>
            </a:r>
          </a:p>
          <a:p>
            <a:pPr lvl="1">
              <a:buClr>
                <a:schemeClr val="accent6"/>
              </a:buClr>
            </a:pPr>
            <a:r>
              <a:rPr lang="en-US" dirty="0" smtClean="0"/>
              <a:t>Ingress &amp;/or Egress traffic from a single port in a switch group can be copied to another port (in the same group)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971800"/>
            <a:ext cx="8340709" cy="304800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9" name="Oval 8"/>
          <p:cNvSpPr/>
          <p:nvPr/>
        </p:nvSpPr>
        <p:spPr bwMode="auto">
          <a:xfrm>
            <a:off x="4551354" y="5638800"/>
            <a:ext cx="1620846" cy="38100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057400" y="3200400"/>
            <a:ext cx="762000" cy="38100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952875"/>
            <a:ext cx="5229225" cy="1085850"/>
          </a:xfrm>
          <a:prstGeom prst="rect">
            <a:avLst/>
          </a:prstGeom>
          <a:ln>
            <a:solidFill>
              <a:schemeClr val="tx2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858517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Bent Arrow 77"/>
          <p:cNvSpPr/>
          <p:nvPr/>
        </p:nvSpPr>
        <p:spPr bwMode="auto">
          <a:xfrm flipH="1" flipV="1">
            <a:off x="4559431" y="5132721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7" name="Bent Arrow 76"/>
          <p:cNvSpPr/>
          <p:nvPr/>
        </p:nvSpPr>
        <p:spPr bwMode="auto">
          <a:xfrm flipH="1">
            <a:off x="4528509" y="4019538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Load Balancing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32366" cy="303643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  <a:ea typeface="ＭＳ Ｐゴシック" charset="-128"/>
                <a:cs typeface="ＭＳ Ｐゴシック" charset="-128"/>
              </a:rPr>
              <a:t>Virtual WAN interface</a:t>
            </a:r>
          </a:p>
          <a:p>
            <a:pPr>
              <a:buClr>
                <a:schemeClr val="accent6"/>
              </a:buClr>
            </a:pPr>
            <a:r>
              <a:rPr lang="en-US" sz="2200" dirty="0"/>
              <a:t>I</a:t>
            </a:r>
            <a:r>
              <a:rPr lang="en-US" sz="2200" dirty="0" smtClean="0"/>
              <a:t>nterface group</a:t>
            </a:r>
            <a:endParaRPr lang="en-US" sz="2200" dirty="0"/>
          </a:p>
          <a:p>
            <a:pPr lvl="1">
              <a:buClr>
                <a:schemeClr val="accent6"/>
              </a:buClr>
            </a:pPr>
            <a:r>
              <a:rPr lang="en-US" dirty="0" smtClean="0"/>
              <a:t>interfaces </a:t>
            </a:r>
            <a:r>
              <a:rPr lang="en-US" dirty="0"/>
              <a:t>used will not appear for policy </a:t>
            </a:r>
            <a:r>
              <a:rPr lang="en-US" dirty="0" smtClean="0"/>
              <a:t>table</a:t>
            </a:r>
          </a:p>
          <a:p>
            <a:pPr lvl="1">
              <a:buClr>
                <a:schemeClr val="accent6"/>
              </a:buClr>
            </a:pPr>
            <a:r>
              <a:rPr lang="en-US" dirty="0"/>
              <a:t>Single interface to select in </a:t>
            </a:r>
            <a:r>
              <a:rPr lang="en-US" dirty="0" smtClean="0"/>
              <a:t>Policy</a:t>
            </a:r>
            <a:endParaRPr lang="en-US" dirty="0"/>
          </a:p>
          <a:p>
            <a:pPr>
              <a:buClr>
                <a:schemeClr val="accent6"/>
              </a:buClr>
            </a:pPr>
            <a:r>
              <a:rPr lang="en-US" sz="2200" dirty="0"/>
              <a:t>Defines </a:t>
            </a:r>
            <a:r>
              <a:rPr lang="en-US" sz="2200" dirty="0" smtClean="0"/>
              <a:t>link selections</a:t>
            </a:r>
            <a:endParaRPr lang="en-US" sz="2200" dirty="0"/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609" y="4410360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3" descr="FortiGate_Icon_1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4382" y="4482143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4" descr="LAN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5557" y="4388270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Connector 61"/>
          <p:cNvCxnSpPr>
            <a:stCxn id="61" idx="1"/>
            <a:endCxn id="60" idx="3"/>
          </p:cNvCxnSpPr>
          <p:nvPr/>
        </p:nvCxnSpPr>
        <p:spPr bwMode="auto">
          <a:xfrm flipH="1" flipV="1">
            <a:off x="5854570" y="4951250"/>
            <a:ext cx="1210987" cy="1248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3" name="Picture 62" descr="Router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8049" y="3872029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 descr="Router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2709" y="5139821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Elbow Connector 64"/>
          <p:cNvCxnSpPr>
            <a:stCxn id="60" idx="0"/>
            <a:endCxn id="63" idx="3"/>
          </p:cNvCxnSpPr>
          <p:nvPr/>
        </p:nvCxnSpPr>
        <p:spPr bwMode="auto">
          <a:xfrm rot="16200000" flipV="1">
            <a:off x="4073561" y="3451228"/>
            <a:ext cx="242204" cy="181962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Elbow Connector 65"/>
          <p:cNvCxnSpPr>
            <a:stCxn id="60" idx="2"/>
            <a:endCxn id="64" idx="3"/>
          </p:cNvCxnSpPr>
          <p:nvPr/>
        </p:nvCxnSpPr>
        <p:spPr bwMode="auto">
          <a:xfrm rot="5400000">
            <a:off x="4133306" y="4536560"/>
            <a:ext cx="87375" cy="185496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Elbow Connector 66"/>
          <p:cNvCxnSpPr>
            <a:stCxn id="63" idx="1"/>
            <a:endCxn id="59" idx="0"/>
          </p:cNvCxnSpPr>
          <p:nvPr/>
        </p:nvCxnSpPr>
        <p:spPr bwMode="auto">
          <a:xfrm rot="10800000" flipV="1">
            <a:off x="1348729" y="4239938"/>
            <a:ext cx="869321" cy="170421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Elbow Connector 67"/>
          <p:cNvCxnSpPr>
            <a:stCxn id="64" idx="1"/>
            <a:endCxn id="59" idx="2"/>
          </p:cNvCxnSpPr>
          <p:nvPr/>
        </p:nvCxnSpPr>
        <p:spPr bwMode="auto">
          <a:xfrm rot="10800000">
            <a:off x="1348729" y="5250149"/>
            <a:ext cx="833981" cy="25758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ounded Rectangle 68"/>
          <p:cNvSpPr/>
          <p:nvPr/>
        </p:nvSpPr>
        <p:spPr bwMode="auto">
          <a:xfrm>
            <a:off x="3372202" y="3450564"/>
            <a:ext cx="1387885" cy="2199797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Virtual WAN Interface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0478" y="2818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8694" y="1387200"/>
            <a:ext cx="4682747" cy="1977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1" name="Group 4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42" name="Right Triangle 41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812371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Load Balancing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1"/>
            <a:ext cx="8239276" cy="176058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  <a:ea typeface="ＭＳ Ｐゴシック" charset="-128"/>
                <a:cs typeface="ＭＳ Ｐゴシック" charset="-128"/>
              </a:rPr>
              <a:t>Link Load Balancing Methods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Only one is selectable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Assign Interface members to Interface Group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Per Interface Configurations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Probe Server settings (for link failure detection)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Selection Definition – </a:t>
            </a:r>
            <a:r>
              <a:rPr lang="en-US" sz="1600" dirty="0" err="1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eg</a:t>
            </a: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. Weight, Ratio </a:t>
            </a:r>
            <a:r>
              <a:rPr lang="en-US" sz="1600" dirty="0" err="1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etc</a:t>
            </a:r>
            <a:endParaRPr lang="en-US" sz="1600" dirty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 bwMode="auto">
          <a:xfrm>
            <a:off x="254715" y="3653716"/>
            <a:ext cx="1550131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 smtClean="0">
                <a:solidFill>
                  <a:srgbClr val="36424A"/>
                </a:solidFill>
              </a:rPr>
              <a:t>Gateway selection based on Source IP address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2061651" y="3653716"/>
            <a:ext cx="1550131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 smtClean="0">
                <a:solidFill>
                  <a:srgbClr val="36424A"/>
                </a:solidFill>
              </a:rPr>
              <a:t>Gateway </a:t>
            </a:r>
            <a:r>
              <a:rPr lang="en-US" sz="1400" dirty="0">
                <a:solidFill>
                  <a:srgbClr val="36424A"/>
                </a:solidFill>
              </a:rPr>
              <a:t>selection based on session </a:t>
            </a:r>
            <a:r>
              <a:rPr lang="en-US" sz="1400" dirty="0" smtClean="0">
                <a:solidFill>
                  <a:srgbClr val="36424A"/>
                </a:solidFill>
              </a:rPr>
              <a:t>ratio </a:t>
            </a:r>
            <a:r>
              <a:rPr lang="en-US" sz="1400" dirty="0">
                <a:solidFill>
                  <a:srgbClr val="36424A"/>
                </a:solidFill>
              </a:rPr>
              <a:t>assigned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36424A"/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3868587" y="3653716"/>
            <a:ext cx="1550131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 smtClean="0">
                <a:solidFill>
                  <a:srgbClr val="36424A"/>
                </a:solidFill>
              </a:rPr>
              <a:t>Gateway </a:t>
            </a:r>
            <a:r>
              <a:rPr lang="en-US" sz="1400" dirty="0">
                <a:solidFill>
                  <a:srgbClr val="36424A"/>
                </a:solidFill>
              </a:rPr>
              <a:t>selection based on threshold bandwidth assigned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36424A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0884" y="3776424"/>
            <a:ext cx="1332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chemeClr val="accent1"/>
                </a:solidFill>
              </a:rPr>
              <a:t>Source IP Based (Hashed)</a:t>
            </a:r>
          </a:p>
        </p:txBody>
      </p:sp>
      <p:sp>
        <p:nvSpPr>
          <p:cNvPr id="7" name="Rectangle 6"/>
          <p:cNvSpPr/>
          <p:nvPr/>
        </p:nvSpPr>
        <p:spPr>
          <a:xfrm>
            <a:off x="2032904" y="3922259"/>
            <a:ext cx="165477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20558E"/>
                </a:solidFill>
              </a:rPr>
              <a:t>Weighted Round Robin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1857" y="3944539"/>
            <a:ext cx="1120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20558E"/>
                </a:solidFill>
              </a:rPr>
              <a:t>Spill-over</a:t>
            </a:r>
          </a:p>
        </p:txBody>
      </p:sp>
      <p:sp>
        <p:nvSpPr>
          <p:cNvPr id="19" name="Rounded Rectangle 18"/>
          <p:cNvSpPr/>
          <p:nvPr/>
        </p:nvSpPr>
        <p:spPr bwMode="auto">
          <a:xfrm>
            <a:off x="5675523" y="3653716"/>
            <a:ext cx="1550131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>
                <a:solidFill>
                  <a:srgbClr val="36424A"/>
                </a:solidFill>
              </a:rPr>
              <a:t>Gateway selection based on Source and destination IP </a:t>
            </a:r>
            <a:r>
              <a:rPr lang="en-US" sz="1400" dirty="0" smtClean="0">
                <a:solidFill>
                  <a:srgbClr val="36424A"/>
                </a:solidFill>
              </a:rPr>
              <a:t>address</a:t>
            </a:r>
            <a:endParaRPr lang="en-US" sz="1400" dirty="0">
              <a:solidFill>
                <a:srgbClr val="36424A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7482458" y="3653716"/>
            <a:ext cx="1550131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>
                <a:solidFill>
                  <a:srgbClr val="36424A"/>
                </a:solidFill>
              </a:rPr>
              <a:t>Gateway selection based on Traffic volume ratio </a:t>
            </a:r>
            <a:r>
              <a:rPr lang="en-US" sz="1400" dirty="0" smtClean="0">
                <a:solidFill>
                  <a:srgbClr val="36424A"/>
                </a:solidFill>
              </a:rPr>
              <a:t>assigned</a:t>
            </a:r>
            <a:endParaRPr lang="en-US" sz="1400" dirty="0">
              <a:solidFill>
                <a:srgbClr val="36424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3811" y="3732881"/>
            <a:ext cx="1588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20558E"/>
                </a:solidFill>
              </a:rPr>
              <a:t>Source-Destination IP Based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08873" y="3855420"/>
            <a:ext cx="173512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20558E"/>
                </a:solidFill>
              </a:rPr>
              <a:t>Measured-Volume Based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0273" y="1310317"/>
            <a:ext cx="3586183" cy="2076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Group 28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0" name="Right Triangle 29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5161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Load Balancing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620417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  <a:ea typeface="ＭＳ Ｐゴシック" charset="-128"/>
                <a:cs typeface="ＭＳ Ｐゴシック" charset="-128"/>
              </a:rPr>
              <a:t>Traffic Route Overrides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Admin can assign specific routings among the interface group based on certain or combination of criteria</a:t>
            </a:r>
          </a:p>
          <a:p>
            <a:endParaRPr lang="en-US" sz="24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 algn="ctr">
              <a:buNone/>
            </a:pPr>
            <a:endParaRPr lang="en-US" sz="2000" b="1" dirty="0" smtClean="0">
              <a:solidFill>
                <a:srgbClr val="C00000"/>
              </a:solidFill>
              <a:ea typeface="ＭＳ Ｐゴシック" charset="-128"/>
              <a:cs typeface="ＭＳ Ｐゴシック" charset="-128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542" y="1427983"/>
            <a:ext cx="4376448" cy="1802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ounded Rectangle 23"/>
          <p:cNvSpPr/>
          <p:nvPr/>
        </p:nvSpPr>
        <p:spPr bwMode="auto">
          <a:xfrm>
            <a:off x="318910" y="3753976"/>
            <a:ext cx="2506732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 smtClean="0">
                <a:solidFill>
                  <a:srgbClr val="36424A"/>
                </a:solidFill>
              </a:rPr>
              <a:t>Uses </a:t>
            </a:r>
            <a:r>
              <a:rPr lang="en-US" sz="1400" dirty="0">
                <a:solidFill>
                  <a:srgbClr val="36424A"/>
                </a:solidFill>
              </a:rPr>
              <a:t>TWAMP </a:t>
            </a:r>
            <a:r>
              <a:rPr lang="en-US" sz="1400" dirty="0" smtClean="0">
                <a:solidFill>
                  <a:srgbClr val="36424A"/>
                </a:solidFill>
              </a:rPr>
              <a:t>to determine each link’s quality -  </a:t>
            </a:r>
            <a:r>
              <a:rPr lang="en-US" sz="1400" dirty="0">
                <a:solidFill>
                  <a:srgbClr val="36424A"/>
                </a:solidFill>
              </a:rPr>
              <a:t>Latency, </a:t>
            </a:r>
            <a:r>
              <a:rPr lang="en-US" sz="1400" dirty="0" smtClean="0">
                <a:solidFill>
                  <a:srgbClr val="36424A"/>
                </a:solidFill>
              </a:rPr>
              <a:t>Jitter. Select route to highest or lowest quality link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3362501" y="3731695"/>
            <a:ext cx="2506732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 smtClean="0">
                <a:solidFill>
                  <a:srgbClr val="36424A"/>
                </a:solidFill>
              </a:rPr>
              <a:t>Route based on defined protocol type and its service port.</a:t>
            </a:r>
            <a:endParaRPr lang="en-US" sz="14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36424A"/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6149848" y="3709415"/>
            <a:ext cx="2506732" cy="220053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endParaRPr lang="en-US" sz="1400" dirty="0" smtClean="0">
              <a:solidFill>
                <a:srgbClr val="36424A"/>
              </a:solidFill>
            </a:endParaRPr>
          </a:p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400" dirty="0" smtClean="0">
                <a:solidFill>
                  <a:srgbClr val="36424A"/>
                </a:solidFill>
              </a:rPr>
              <a:t>Route based on TOS settings</a:t>
            </a:r>
            <a:endParaRPr lang="en-US" sz="14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36424A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7730" y="4010361"/>
            <a:ext cx="22906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 smtClean="0">
                <a:solidFill>
                  <a:schemeClr val="accent1"/>
                </a:solidFill>
              </a:rPr>
              <a:t>Link Quality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432234" y="4006803"/>
            <a:ext cx="22906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 smtClean="0">
                <a:solidFill>
                  <a:schemeClr val="accent1"/>
                </a:solidFill>
              </a:rPr>
              <a:t>Service Definition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58481" y="4014384"/>
            <a:ext cx="22906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 smtClean="0">
                <a:solidFill>
                  <a:schemeClr val="accent1"/>
                </a:solidFill>
              </a:rPr>
              <a:t>Type of Service (TOS)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2" name="Right Triangle 31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94724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2259" y="1349607"/>
            <a:ext cx="3631741" cy="2827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9" name="Bent Arrow 48"/>
          <p:cNvSpPr/>
          <p:nvPr/>
        </p:nvSpPr>
        <p:spPr bwMode="auto">
          <a:xfrm flipH="1" flipV="1">
            <a:off x="4715617" y="5292243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0" name="Bent Arrow 49"/>
          <p:cNvSpPr/>
          <p:nvPr/>
        </p:nvSpPr>
        <p:spPr bwMode="auto">
          <a:xfrm flipH="1">
            <a:off x="4684695" y="417906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Based Routing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5055059" cy="4676775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Features:</a:t>
            </a:r>
            <a:endParaRPr lang="en-US" sz="18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800" dirty="0" smtClean="0"/>
              <a:t>Policy </a:t>
            </a:r>
            <a:r>
              <a:rPr lang="en-US" sz="1800" dirty="0"/>
              <a:t>routes are </a:t>
            </a:r>
            <a:r>
              <a:rPr lang="en-US" sz="1800" dirty="0" smtClean="0"/>
              <a:t>applied before </a:t>
            </a:r>
            <a:r>
              <a:rPr lang="en-US" sz="1800" dirty="0"/>
              <a:t>destination routes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Can be used to create multiple routes to the Internet</a:t>
            </a:r>
          </a:p>
          <a:p>
            <a:pPr lvl="1">
              <a:buClr>
                <a:schemeClr val="accent6"/>
              </a:buClr>
            </a:pPr>
            <a:r>
              <a:rPr lang="en-US" sz="1400" dirty="0"/>
              <a:t>Static load-</a:t>
            </a:r>
            <a:r>
              <a:rPr lang="en-US" sz="1400" dirty="0" smtClean="0"/>
              <a:t>sharing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Routing decision can be made from:</a:t>
            </a:r>
          </a:p>
          <a:p>
            <a:pPr lvl="1">
              <a:buClr>
                <a:schemeClr val="accent6"/>
              </a:buClr>
            </a:pPr>
            <a:r>
              <a:rPr lang="en-US" sz="1400" dirty="0" smtClean="0"/>
              <a:t>Source </a:t>
            </a:r>
            <a:r>
              <a:rPr lang="en-US" sz="1400" dirty="0"/>
              <a:t>&amp; </a:t>
            </a:r>
            <a:r>
              <a:rPr lang="en-US" sz="1400" dirty="0" smtClean="0"/>
              <a:t>Destination addresses</a:t>
            </a:r>
            <a:endParaRPr lang="en-US" sz="1400" dirty="0"/>
          </a:p>
          <a:p>
            <a:pPr lvl="1">
              <a:buClr>
                <a:schemeClr val="accent6"/>
              </a:buClr>
            </a:pPr>
            <a:r>
              <a:rPr lang="en-US" sz="1400" dirty="0"/>
              <a:t>Protocol, service type, or port range</a:t>
            </a:r>
          </a:p>
          <a:p>
            <a:pPr lvl="1">
              <a:buClr>
                <a:schemeClr val="accent6"/>
              </a:buClr>
            </a:pPr>
            <a:r>
              <a:rPr lang="en-US" sz="1400" dirty="0"/>
              <a:t>Incoming </a:t>
            </a:r>
            <a:r>
              <a:rPr lang="en-US" sz="1400" dirty="0" smtClean="0"/>
              <a:t>interface</a:t>
            </a:r>
          </a:p>
          <a:p>
            <a:pPr lvl="1">
              <a:buClr>
                <a:schemeClr val="accent6"/>
              </a:buClr>
            </a:pPr>
            <a:r>
              <a:rPr lang="en-US" sz="1400" dirty="0" err="1" smtClean="0"/>
              <a:t>ToS</a:t>
            </a:r>
            <a:endParaRPr 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795" y="456988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3" descr="FortiGate_Icon_1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525" y="4575404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4" descr="LAN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1743" y="4470491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>
            <a:stCxn id="39" idx="1"/>
            <a:endCxn id="38" idx="3"/>
          </p:cNvCxnSpPr>
          <p:nvPr/>
        </p:nvCxnSpPr>
        <p:spPr bwMode="auto">
          <a:xfrm flipH="1" flipV="1">
            <a:off x="5999713" y="5044511"/>
            <a:ext cx="1222030" cy="14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1" name="Picture 40" descr="Router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575" y="4070833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Router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235" y="5338625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Elbow Connector 42"/>
          <p:cNvCxnSpPr>
            <a:stCxn id="38" idx="0"/>
            <a:endCxn id="41" idx="3"/>
          </p:cNvCxnSpPr>
          <p:nvPr/>
        </p:nvCxnSpPr>
        <p:spPr bwMode="auto">
          <a:xfrm rot="16200000" flipV="1">
            <a:off x="4722168" y="4047952"/>
            <a:ext cx="136661" cy="91824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Elbow Connector 43"/>
          <p:cNvCxnSpPr>
            <a:stCxn id="38" idx="2"/>
            <a:endCxn id="42" idx="3"/>
          </p:cNvCxnSpPr>
          <p:nvPr/>
        </p:nvCxnSpPr>
        <p:spPr bwMode="auto">
          <a:xfrm rot="5400000">
            <a:off x="4676369" y="5133285"/>
            <a:ext cx="192918" cy="95358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Elbow Connector 44"/>
          <p:cNvCxnSpPr>
            <a:stCxn id="41" idx="1"/>
            <a:endCxn id="37" idx="0"/>
          </p:cNvCxnSpPr>
          <p:nvPr/>
        </p:nvCxnSpPr>
        <p:spPr bwMode="auto">
          <a:xfrm rot="10800000" flipV="1">
            <a:off x="1504915" y="4438742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Elbow Connector 45"/>
          <p:cNvCxnSpPr>
            <a:stCxn id="42" idx="1"/>
            <a:endCxn id="37" idx="2"/>
          </p:cNvCxnSpPr>
          <p:nvPr/>
        </p:nvCxnSpPr>
        <p:spPr bwMode="auto">
          <a:xfrm rot="10800000">
            <a:off x="1504915" y="5409671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Rounded Rectangle 46"/>
          <p:cNvSpPr/>
          <p:nvPr/>
        </p:nvSpPr>
        <p:spPr bwMode="auto">
          <a:xfrm>
            <a:off x="5049544" y="4096456"/>
            <a:ext cx="1081848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HTTP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5047333" y="5750770"/>
            <a:ext cx="1536839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Other Traffic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39193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 bwMode="auto">
          <a:xfrm>
            <a:off x="7284639" y="3202492"/>
            <a:ext cx="15240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WCCP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4693839" y="4040692"/>
            <a:ext cx="13716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WCCP Client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WCCP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33400" y="1371600"/>
            <a:ext cx="4038600" cy="411744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Features</a:t>
            </a:r>
            <a:r>
              <a:rPr lang="en-US" sz="2000" b="1" dirty="0" smtClean="0">
                <a:solidFill>
                  <a:srgbClr val="9E0000"/>
                </a:solidFill>
              </a:rPr>
              <a:t>: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Supports WCCPv1, WCCPv2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L2 and GRE Mode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May operate either as Server of Client (per VDOM)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Uses Port 2048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Option for Authentication, GRE Encapsulation6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CLI Commands</a:t>
            </a:r>
          </a:p>
          <a:p>
            <a:pPr>
              <a:buClr>
                <a:schemeClr val="accent6"/>
              </a:buClr>
            </a:pPr>
            <a:endParaRPr lang="en-US" sz="1800" dirty="0"/>
          </a:p>
        </p:txBody>
      </p:sp>
      <p:pic>
        <p:nvPicPr>
          <p:cNvPr id="7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439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439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8" idx="1"/>
            <a:endCxn id="7" idx="3"/>
          </p:cNvCxnSpPr>
          <p:nvPr/>
        </p:nvCxnSpPr>
        <p:spPr bwMode="auto">
          <a:xfrm flipH="1">
            <a:off x="6041627" y="3747799"/>
            <a:ext cx="40481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1" name="Picture 24" descr="LA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439" y="4421692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8839" y="213569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 flipV="1">
            <a:off x="7208439" y="2973892"/>
            <a:ext cx="1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208439" y="4116892"/>
            <a:ext cx="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491529"/>
      </p:ext>
    </p:extLst>
  </p:cSld>
  <p:clrMapOvr>
    <a:masterClrMapping/>
  </p:clrMapOvr>
  <p:transition xmlns:p14="http://schemas.microsoft.com/office/powerpoint/2010/main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371600"/>
            <a:ext cx="3505200" cy="4574645"/>
          </a:xfrm>
        </p:spPr>
        <p:txBody>
          <a:bodyPr/>
          <a:lstStyle/>
          <a:p>
            <a:pPr>
              <a:buClr>
                <a:schemeClr val="accent6"/>
              </a:buClr>
            </a:pPr>
            <a:r>
              <a:rPr lang="en-US" sz="2000" dirty="0" smtClean="0"/>
              <a:t>Allow </a:t>
            </a:r>
            <a:r>
              <a:rPr lang="en-US" sz="2000" dirty="0"/>
              <a:t>users to configure a list of </a:t>
            </a:r>
            <a:r>
              <a:rPr lang="en-US" sz="2000" dirty="0" smtClean="0"/>
              <a:t>ICAP servers </a:t>
            </a:r>
            <a:r>
              <a:rPr lang="en-US" sz="2000" dirty="0"/>
              <a:t>that the FortiGate may utilized for various </a:t>
            </a:r>
            <a:r>
              <a:rPr lang="en-US" sz="2000" dirty="0" smtClean="0"/>
              <a:t>purposes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Useful for legacy firewall Migration</a:t>
            </a:r>
          </a:p>
          <a:p>
            <a:pPr marL="0" indent="0">
              <a:buClr>
                <a:schemeClr val="accent6"/>
              </a:buClr>
              <a:buNone/>
            </a:pPr>
            <a:endParaRPr lang="en-US" sz="2000" b="1" dirty="0" smtClean="0">
              <a:solidFill>
                <a:srgbClr val="9E0000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Features: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Streaming content bypass</a:t>
            </a:r>
          </a:p>
          <a:p>
            <a:pPr marL="0" indent="0">
              <a:buClr>
                <a:schemeClr val="accent6"/>
              </a:buClr>
              <a:buNone/>
            </a:pPr>
            <a:endParaRPr lang="en-US" sz="20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5212161" y="4040692"/>
            <a:ext cx="13716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ICAP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61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>
            <a:stCxn id="7" idx="1"/>
          </p:cNvCxnSpPr>
          <p:nvPr/>
        </p:nvCxnSpPr>
        <p:spPr bwMode="auto">
          <a:xfrm flipH="1">
            <a:off x="6407549" y="3747799"/>
            <a:ext cx="40481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9" name="Picture 24" descr="LA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61" y="4421692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761" y="213569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 bwMode="auto">
          <a:xfrm flipV="1">
            <a:off x="7574361" y="2973892"/>
            <a:ext cx="1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7574361" y="4116892"/>
            <a:ext cx="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9361" y="3126292"/>
            <a:ext cx="657801" cy="98457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566313"/>
      </p:ext>
    </p:extLst>
  </p:cSld>
  <p:clrMapOvr>
    <a:masterClrMapping/>
  </p:clrMapOvr>
  <p:transition xmlns:p14="http://schemas.microsoft.com/office/powerpoint/2010/main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236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DHCP Service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DHCP Relay and WINS support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DHCP server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Multiple IP-pools for each interface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Exclude ranges and </a:t>
            </a:r>
            <a:r>
              <a:rPr lang="en-US" sz="1600" dirty="0" smtClean="0"/>
              <a:t>IPs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DHCP IP </a:t>
            </a:r>
            <a:r>
              <a:rPr lang="en-US" sz="1600" dirty="0" smtClean="0"/>
              <a:t>Reservation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DHCP Options support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MAC address reservation &amp; </a:t>
            </a:r>
            <a:br>
              <a:rPr lang="en-US" sz="1600" dirty="0" smtClean="0"/>
            </a:br>
            <a:r>
              <a:rPr lang="en-US" sz="1600" dirty="0" smtClean="0"/>
              <a:t>Access control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IPv6 DHCP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DHCP Monitoring</a:t>
            </a:r>
            <a:endParaRPr lang="en-US" sz="2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8" name="Right Triangle 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256" y="1434524"/>
            <a:ext cx="5019626" cy="3092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153780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DNS Service</a:t>
            </a:r>
            <a:endParaRPr lang="en-US" b="1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>
                <a:solidFill>
                  <a:schemeClr val="tx1"/>
                </a:solidFill>
              </a:rPr>
              <a:t>Integrated Basic DNS </a:t>
            </a:r>
            <a:r>
              <a:rPr lang="en-US" sz="2000" dirty="0" smtClean="0">
                <a:solidFill>
                  <a:schemeClr val="tx1"/>
                </a:solidFill>
              </a:rPr>
              <a:t>Server</a:t>
            </a:r>
          </a:p>
          <a:p>
            <a:pPr lvl="1">
              <a:buClr>
                <a:schemeClr val="accent6"/>
              </a:buClr>
            </a:pPr>
            <a:r>
              <a:rPr lang="en-US" sz="1600" dirty="0">
                <a:ea typeface="ＭＳ Ｐゴシック" charset="-128"/>
                <a:cs typeface="ＭＳ Ｐゴシック" charset="-128"/>
              </a:rPr>
              <a:t>Per-</a:t>
            </a:r>
            <a:r>
              <a:rPr lang="en-US" sz="1600" dirty="0" err="1">
                <a:ea typeface="ＭＳ Ｐゴシック" charset="-128"/>
                <a:cs typeface="ＭＳ Ｐゴシック" charset="-128"/>
              </a:rPr>
              <a:t>Vdom</a:t>
            </a:r>
            <a:r>
              <a:rPr lang="en-US" sz="1600" dirty="0">
                <a:ea typeface="ＭＳ Ｐゴシック" charset="-128"/>
                <a:cs typeface="ＭＳ Ｐゴシック" charset="-128"/>
              </a:rPr>
              <a:t> 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support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sz="1600" dirty="0">
                <a:ea typeface="ＭＳ Ｐゴシック" charset="-128"/>
                <a:cs typeface="ＭＳ Ｐゴシック" charset="-128"/>
              </a:rPr>
              <a:t>in transparent and NAT/Route 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mode</a:t>
            </a:r>
            <a:endParaRPr lang="en-US" sz="1600" dirty="0" smtClean="0">
              <a:solidFill>
                <a:schemeClr val="tx1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>
                <a:solidFill>
                  <a:schemeClr val="tx1"/>
                </a:solidFill>
              </a:rPr>
              <a:t>Recursive DNS</a:t>
            </a:r>
            <a:r>
              <a:rPr lang="en-US" sz="2000" dirty="0">
                <a:solidFill>
                  <a:srgbClr val="36424A"/>
                </a:solidFill>
              </a:rPr>
              <a:t> </a:t>
            </a:r>
            <a:r>
              <a:rPr lang="en-US" sz="2000" dirty="0" smtClean="0">
                <a:solidFill>
                  <a:srgbClr val="36424A"/>
                </a:solidFill>
              </a:rPr>
              <a:t>(</a:t>
            </a:r>
            <a:r>
              <a:rPr lang="en-US" sz="2000" dirty="0">
                <a:solidFill>
                  <a:srgbClr val="36424A"/>
                </a:solidFill>
              </a:rPr>
              <a:t>split </a:t>
            </a:r>
            <a:r>
              <a:rPr lang="en-US" sz="2000" dirty="0" smtClean="0">
                <a:solidFill>
                  <a:srgbClr val="36424A"/>
                </a:solidFill>
              </a:rPr>
              <a:t>DNS)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IPv6 DNS</a:t>
            </a:r>
          </a:p>
          <a:p>
            <a:pPr>
              <a:buClr>
                <a:schemeClr val="accent6"/>
              </a:buClr>
            </a:pPr>
            <a:r>
              <a:rPr lang="en-US" sz="2000" dirty="0">
                <a:solidFill>
                  <a:srgbClr val="36424A"/>
                </a:solidFill>
              </a:rPr>
              <a:t>Dynamic DNS </a:t>
            </a:r>
            <a:r>
              <a:rPr lang="en-US" sz="2000" dirty="0" smtClean="0">
                <a:solidFill>
                  <a:srgbClr val="36424A"/>
                </a:solidFill>
              </a:rPr>
              <a:t>support</a:t>
            </a:r>
            <a:endParaRPr lang="en-US" sz="2000" dirty="0">
              <a:solidFill>
                <a:srgbClr val="36424A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353" y="2819952"/>
            <a:ext cx="4889734" cy="2988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8203204"/>
      </p:ext>
    </p:extLst>
  </p:cSld>
  <p:clrMapOvr>
    <a:masterClrMapping/>
  </p:clrMapOvr>
  <p:transition xmlns:p14="http://schemas.microsoft.com/office/powerpoint/2010/main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DDNS Service</a:t>
            </a:r>
            <a:endParaRPr lang="en-US" b="1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FortiGuard DDNS Server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ea typeface="ＭＳ Ｐゴシック" charset="-128"/>
                <a:cs typeface="ＭＳ Ｐゴシック" charset="-128"/>
              </a:rPr>
              <a:t>Provided with valid </a:t>
            </a:r>
            <a:r>
              <a:rPr lang="en-US" sz="1600" dirty="0" err="1" smtClean="0">
                <a:ea typeface="ＭＳ Ｐゴシック" charset="-128"/>
                <a:cs typeface="ＭＳ Ｐゴシック" charset="-128"/>
              </a:rPr>
              <a:t>Forticare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 contracts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Ease of setup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Suitable for VPN deployment and remote administration.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0090" y="1632459"/>
            <a:ext cx="4272706" cy="3476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373998"/>
      </p:ext>
    </p:extLst>
  </p:cSld>
  <p:clrMapOvr>
    <a:masterClrMapping/>
  </p:clrMapOvr>
  <p:transition xmlns:p14="http://schemas.microsoft.com/office/powerpoint/2010/main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7" descr="red insign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63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7838" y="1355725"/>
            <a:ext cx="8666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84" charset="0"/>
              <a:buNone/>
              <a:defRPr/>
            </a:pPr>
            <a:r>
              <a:rPr lang="en-US" sz="5400" b="1" dirty="0" smtClean="0">
                <a:solidFill>
                  <a:schemeClr val="bg1"/>
                </a:solidFill>
                <a:latin typeface="Arial" pitchFamily="-84" charset="0"/>
                <a:ea typeface="+mn-ea"/>
                <a:cs typeface="+mn-cs"/>
              </a:rPr>
              <a:t>FortiOS Features</a:t>
            </a:r>
          </a:p>
        </p:txBody>
      </p:sp>
    </p:spTree>
    <p:extLst>
      <p:ext uri="{BB962C8B-B14F-4D97-AF65-F5344CB8AC3E}">
        <p14:creationId xmlns:p14="http://schemas.microsoft.com/office/powerpoint/2010/main" val="371965797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FortiGuard NTP Service</a:t>
            </a:r>
            <a:endParaRPr lang="en-US" b="1" dirty="0" smtClean="0">
              <a:solidFill>
                <a:srgbClr val="9E0000"/>
              </a:solidFill>
            </a:endParaRP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ea typeface="ＭＳ Ｐゴシック" charset="-128"/>
                <a:cs typeface="ＭＳ Ｐゴシック" charset="-128"/>
              </a:rPr>
              <a:t>Provided with valid </a:t>
            </a:r>
            <a:r>
              <a:rPr lang="en-US" sz="1600" dirty="0" err="1" smtClean="0">
                <a:ea typeface="ＭＳ Ｐゴシック" charset="-128"/>
                <a:cs typeface="ＭＳ Ｐゴシック" charset="-128"/>
              </a:rPr>
              <a:t>Forticare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 contracts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Alternatively, admin can choose 3</a:t>
            </a:r>
            <a:r>
              <a:rPr lang="en-US" sz="1600" baseline="30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rd</a:t>
            </a: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 party Servers</a:t>
            </a:r>
          </a:p>
          <a:p>
            <a:pPr lvl="1">
              <a:buClr>
                <a:schemeClr val="accent6"/>
              </a:buClr>
            </a:pPr>
            <a:endParaRPr lang="en-US" sz="1400" dirty="0">
              <a:ea typeface="ＭＳ Ｐゴシック" charset="-128"/>
              <a:cs typeface="ＭＳ Ｐゴシック" charset="-128"/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NTP Server</a:t>
            </a:r>
            <a:endParaRPr lang="en-US" sz="2000" b="1" dirty="0">
              <a:solidFill>
                <a:srgbClr val="9E0000"/>
              </a:solidFill>
            </a:endParaRPr>
          </a:p>
          <a:p>
            <a:pPr lvl="1">
              <a:buClr>
                <a:schemeClr val="accent6"/>
              </a:buClr>
            </a:pP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Provide NTP services to connected devices</a:t>
            </a:r>
            <a:endParaRPr lang="en-US" sz="1600" dirty="0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  <a:p>
            <a:endParaRPr lang="en-US" sz="1800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76" y="1697568"/>
            <a:ext cx="4202307" cy="2789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276084"/>
      </p:ext>
    </p:extLst>
  </p:cSld>
  <p:clrMapOvr>
    <a:masterClrMapping/>
  </p:clrMapOvr>
  <p:transition xmlns:p14="http://schemas.microsoft.com/office/powerpoint/2010/main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169" y="1732515"/>
            <a:ext cx="1713067" cy="1142765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0330" y="2443480"/>
            <a:ext cx="784365" cy="52324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6570" y="1823720"/>
            <a:ext cx="784365" cy="52324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650" y="1803400"/>
            <a:ext cx="784365" cy="52324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Modes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25121" y="3082201"/>
            <a:ext cx="2754707" cy="2292439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Implementing access controls between different network segments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Static, dynamic and policy based routing, WAN link redundancy &amp; load balancing  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203762" y="3082201"/>
            <a:ext cx="2754707" cy="2302599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Implementing access controls on a network segment transparently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Behaves like a switch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L2 switching protocols support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186672" y="3083385"/>
            <a:ext cx="2754707" cy="2301415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Monitoring network activities offline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Behaves like a Sniffer</a:t>
            </a:r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20721" y="1283663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E0000"/>
                </a:solidFill>
              </a:rPr>
              <a:t>Transparent/Bridge</a:t>
            </a:r>
            <a:endParaRPr lang="en-US" sz="1800" b="1" dirty="0">
              <a:solidFill>
                <a:srgbClr val="9E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441" y="1283663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E0000"/>
                </a:solidFill>
              </a:rPr>
              <a:t>NAT/Route</a:t>
            </a:r>
            <a:endParaRPr lang="en-US" sz="1800" b="1" dirty="0">
              <a:solidFill>
                <a:srgbClr val="9E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961" y="1283663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E0000"/>
                </a:solidFill>
              </a:rPr>
              <a:t>Sniffer</a:t>
            </a:r>
            <a:endParaRPr lang="en-US" sz="1800" b="1" dirty="0">
              <a:solidFill>
                <a:srgbClr val="9E0000"/>
              </a:solidFill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13897951">
            <a:off x="1107440" y="1859280"/>
            <a:ext cx="487680" cy="548640"/>
          </a:xfrm>
          <a:prstGeom prst="rightArrow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19759416">
            <a:off x="1879600" y="1879600"/>
            <a:ext cx="487680" cy="548640"/>
          </a:xfrm>
          <a:prstGeom prst="rightArrow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5400000">
            <a:off x="1513839" y="2397760"/>
            <a:ext cx="487680" cy="548640"/>
          </a:xfrm>
          <a:prstGeom prst="rightArrow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670" y="2005330"/>
            <a:ext cx="1096010" cy="68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eft-Right Arrow 21"/>
          <p:cNvSpPr/>
          <p:nvPr/>
        </p:nvSpPr>
        <p:spPr bwMode="auto">
          <a:xfrm>
            <a:off x="3810000" y="1971040"/>
            <a:ext cx="1391920" cy="701040"/>
          </a:xfrm>
          <a:prstGeom prst="leftRightArrow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0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030" y="2035810"/>
            <a:ext cx="1096010" cy="68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2710" y="1944370"/>
            <a:ext cx="1096010" cy="68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7291" y="1859280"/>
            <a:ext cx="1108710" cy="739606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Left-Right Arrow 25"/>
          <p:cNvSpPr/>
          <p:nvPr/>
        </p:nvSpPr>
        <p:spPr bwMode="auto">
          <a:xfrm rot="5400000">
            <a:off x="7747000" y="2037080"/>
            <a:ext cx="640080" cy="386080"/>
          </a:xfrm>
          <a:prstGeom prst="leftRightArrow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325120" y="5476240"/>
            <a:ext cx="8626419" cy="508000"/>
          </a:xfrm>
          <a:prstGeom prst="roundRect">
            <a:avLst>
              <a:gd name="adj" fmla="val 23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800" b="1" dirty="0" smtClean="0">
                <a:solidFill>
                  <a:srgbClr val="9E0000"/>
                </a:solidFill>
              </a:rPr>
              <a:t>Hybrid: </a:t>
            </a:r>
            <a:r>
              <a:rPr lang="en-US" sz="1600" dirty="0" smtClean="0">
                <a:solidFill>
                  <a:srgbClr val="36424A"/>
                </a:solidFill>
              </a:rPr>
              <a:t>Organization can implement various modes within a single FGT using VDOMs</a:t>
            </a:r>
            <a:endParaRPr lang="en-US" sz="1600" dirty="0">
              <a:solidFill>
                <a:srgbClr val="3642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26176"/>
      </p:ext>
    </p:extLst>
  </p:cSld>
  <p:clrMapOvr>
    <a:masterClrMapping/>
  </p:clrMapOvr>
  <p:transition xmlns:p14="http://schemas.microsoft.com/office/powerpoint/2010/main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Sniffer Mode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854222"/>
            <a:ext cx="8207022" cy="109202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One-arm Sniffer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Offline Monitoring with Flow based UTM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Works with Windows AD FSSO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9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239" y="2015627"/>
            <a:ext cx="6399309" cy="2398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413258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G/4G Interface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9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/>
          <p:cNvSpPr>
            <a:spLocks/>
          </p:cNvSpPr>
          <p:nvPr/>
        </p:nvSpPr>
        <p:spPr bwMode="auto">
          <a:xfrm>
            <a:off x="3526667" y="2729196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FortiExtender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781800" y="2667000"/>
            <a:ext cx="2286000" cy="914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5" name="Picture 13" descr="Server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048000"/>
            <a:ext cx="149383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3048000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/>
          <p:cNvCxnSpPr>
            <a:stCxn id="15" idx="1"/>
            <a:endCxn id="16" idx="3"/>
          </p:cNvCxnSpPr>
          <p:nvPr/>
        </p:nvCxnSpPr>
        <p:spPr bwMode="auto">
          <a:xfrm flipH="1">
            <a:off x="2795588" y="3517107"/>
            <a:ext cx="1776412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 descr="WAN_Link_Ico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2362200"/>
            <a:ext cx="1050925" cy="885825"/>
          </a:xfrm>
          <a:prstGeom prst="rect">
            <a:avLst/>
          </a:prstGeom>
          <a:noFill/>
          <a:ln>
            <a:noFill/>
          </a:ln>
          <a:effectLst>
            <a:outerShdw blurRad="76200" sy="23000" kx="1199993" algn="br" rotWithShape="0">
              <a:srgbClr val="000000">
                <a:alpha val="1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ounded Rectangle 18"/>
          <p:cNvSpPr/>
          <p:nvPr/>
        </p:nvSpPr>
        <p:spPr bwMode="auto">
          <a:xfrm>
            <a:off x="5867400" y="2971800"/>
            <a:ext cx="1371600" cy="2905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3G/4G(LTE)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2971800" y="3124200"/>
            <a:ext cx="1371600" cy="2905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Ethernet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4813" y="4042237"/>
            <a:ext cx="84962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FortiExtender</a:t>
            </a:r>
          </a:p>
          <a:p>
            <a:pPr marL="342900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As </a:t>
            </a:r>
            <a:r>
              <a:rPr lang="en-US" sz="2000" dirty="0">
                <a:latin typeface="Arial"/>
                <a:cs typeface="Arial"/>
              </a:rPr>
              <a:t>primary connection in “remote/lights-out” devices like ATM and point of sale devices.</a:t>
            </a:r>
          </a:p>
          <a:p>
            <a:pPr marL="342900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As </a:t>
            </a:r>
            <a:r>
              <a:rPr lang="en-US" sz="2000" dirty="0">
                <a:latin typeface="Arial"/>
                <a:cs typeface="Arial"/>
              </a:rPr>
              <a:t>fail-over connection for network equipment that supports redundant WANs.</a:t>
            </a:r>
          </a:p>
          <a:p>
            <a:pPr marL="342900" indent="-342900"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As </a:t>
            </a:r>
            <a:r>
              <a:rPr lang="en-US" sz="2000" dirty="0">
                <a:latin typeface="Arial"/>
                <a:cs typeface="Arial"/>
              </a:rPr>
              <a:t>remote antenna, which allows you to get the best 3G/4G signal available by placing it in the best location for receiving the signal</a:t>
            </a:r>
            <a:r>
              <a:rPr lang="en-US" sz="2000" dirty="0" smtClean="0">
                <a:latin typeface="Arial"/>
                <a:cs typeface="Arial"/>
              </a:rPr>
              <a:t>.</a:t>
            </a:r>
          </a:p>
        </p:txBody>
      </p:sp>
      <p:sp>
        <p:nvSpPr>
          <p:cNvPr id="22" name="Rounded Rectangle 21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23900" lvl="2"/>
            <a:r>
              <a:rPr lang="en-US" sz="2000" b="1" dirty="0" smtClean="0">
                <a:solidFill>
                  <a:srgbClr val="9E0000"/>
                </a:solidFill>
                <a:latin typeface="+mn-lt"/>
                <a:cs typeface="Arial Narrow"/>
              </a:rPr>
              <a:t>Extension device that works with FortiGate to </a:t>
            </a:r>
            <a:r>
              <a:rPr lang="en-US" sz="2000" b="1" dirty="0">
                <a:solidFill>
                  <a:srgbClr val="9E0000"/>
                </a:solidFill>
                <a:latin typeface="+mn-lt"/>
                <a:cs typeface="Arial Narrow"/>
              </a:rPr>
              <a:t>provide </a:t>
            </a:r>
            <a:r>
              <a:rPr lang="en-US" sz="2000" b="1" dirty="0" smtClean="0">
                <a:solidFill>
                  <a:srgbClr val="9E0000"/>
                </a:solidFill>
                <a:latin typeface="+mn-lt"/>
                <a:cs typeface="Arial Narrow"/>
              </a:rPr>
              <a:t>3G</a:t>
            </a:r>
            <a:r>
              <a:rPr lang="en-US" sz="2000" b="1" dirty="0">
                <a:solidFill>
                  <a:srgbClr val="9E0000"/>
                </a:solidFill>
                <a:latin typeface="+mn-lt"/>
                <a:cs typeface="Arial Narrow"/>
              </a:rPr>
              <a:t>/4G Wireless WAN </a:t>
            </a:r>
            <a:r>
              <a:rPr lang="en-US" sz="2000" b="1" dirty="0" smtClean="0">
                <a:solidFill>
                  <a:srgbClr val="9E0000"/>
                </a:solidFill>
                <a:latin typeface="+mn-lt"/>
                <a:cs typeface="Arial Narrow"/>
              </a:rPr>
              <a:t>connection</a:t>
            </a:r>
            <a:endParaRPr lang="en-US" sz="2000" b="1" dirty="0">
              <a:solidFill>
                <a:srgbClr val="9E0000"/>
              </a:solidFill>
              <a:latin typeface="+mn-lt"/>
              <a:cs typeface="Arial Narrow"/>
            </a:endParaRPr>
          </a:p>
        </p:txBody>
      </p:sp>
      <p:pic>
        <p:nvPicPr>
          <p:cNvPr id="23" name="Picture 22" descr="Interne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1828800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2" descr="FortiExtender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369" y="1040507"/>
            <a:ext cx="1684700" cy="126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3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8" name="Right Triangle 3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63071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G/4G Interface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44331" cy="4676775"/>
          </a:xfrm>
        </p:spPr>
        <p:txBody>
          <a:bodyPr/>
          <a:lstStyle/>
          <a:p>
            <a:pPr marL="0" indent="0">
              <a:buClr>
                <a:schemeClr val="accent6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FortiExtender Setup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Discovery – Auto or manual (for routed networks)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Similar to adding a FortiAP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Device Authorization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Comprehensive Modem settings on GUI</a:t>
            </a:r>
          </a:p>
          <a:p>
            <a:pPr>
              <a:buClr>
                <a:schemeClr val="accent6"/>
              </a:buClr>
            </a:pPr>
            <a:endParaRPr lang="en-US" sz="2000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Monitoring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Signal and usage status </a:t>
            </a:r>
            <a:r>
              <a:rPr lang="en-US" sz="2000" dirty="0" smtClean="0"/>
              <a:t>monitoring widget</a:t>
            </a:r>
            <a:endParaRPr lang="en-US" sz="2000" dirty="0"/>
          </a:p>
          <a:p>
            <a:pPr>
              <a:buClr>
                <a:schemeClr val="accent6"/>
              </a:buClr>
            </a:pPr>
            <a:r>
              <a:rPr lang="en-US" sz="2000" dirty="0"/>
              <a:t>Diagnostic tools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Ping, AT command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4505" y="909108"/>
            <a:ext cx="4199495" cy="5440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8159" y="2474014"/>
            <a:ext cx="4585973" cy="3491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2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9" name="Right Triangle 2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177322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</a:t>
            </a:r>
            <a:r>
              <a:rPr lang="en-US" sz="2000" b="1" dirty="0" smtClean="0">
                <a:solidFill>
                  <a:schemeClr val="bg1"/>
                </a:solidFill>
              </a:rPr>
              <a:t>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2534377"/>
              </p:ext>
            </p:extLst>
          </p:nvPr>
        </p:nvGraphicFramePr>
        <p:xfrm>
          <a:off x="440801" y="1344654"/>
          <a:ext cx="4146252" cy="47753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46252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Authentication Services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Local User Database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Remote Auth. services – LDAP, Radius &amp; TACACS+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Single Sign-on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Windows AD, Novell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eDirectory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integration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SSO with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Arial Narrow"/>
                          <a:ea typeface="+mn-ea"/>
                          <a:cs typeface="Arial Narrow"/>
                        </a:rPr>
                        <a:t>POP3/POP3S,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Access Auth. &amp; FortiClient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Citrix &amp; Terminal Server Agent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Profile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PKI and Certificates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X.509 certificates, SCEP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Certificate signing request (CSR) creation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Auto-Renewal of Certificates before Expiry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OCSP Support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5454436"/>
            <a:ext cx="412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Secures access to internal networks with user identification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41901" y="5034118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User Monitor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324" y="3194674"/>
            <a:ext cx="4224303" cy="1709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4324544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2 Factor Authentication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External 2FA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Integrated Token Server with Physical, SMS &amp; Soft Tokens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4" name="Right Triangle 1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6" name="Pictur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47491"/>
      </p:ext>
    </p:extLst>
  </p:cSld>
  <p:clrMapOvr>
    <a:masterClrMapping/>
  </p:clrMapOvr>
  <p:transition xmlns:p14="http://schemas.microsoft.com/office/powerpoint/2010/main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Auth. Services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40078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FortiGate supports User Authentication for: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User Identity based Firewall Policies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Client VPN (IPSEC, SSL)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Network Access</a:t>
            </a:r>
            <a:endParaRPr lang="en-US" sz="2000" dirty="0"/>
          </a:p>
          <a:p>
            <a:pPr>
              <a:buClr>
                <a:schemeClr val="accent6"/>
              </a:buClr>
            </a:pPr>
            <a:r>
              <a:rPr lang="en-US" sz="2000" dirty="0"/>
              <a:t>Administration Console (CLI, GUI)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258922698"/>
              </p:ext>
            </p:extLst>
          </p:nvPr>
        </p:nvGraphicFramePr>
        <p:xfrm>
          <a:off x="4668357" y="1297130"/>
          <a:ext cx="5943599" cy="482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" name="Picture 25" descr="FortiGate_Icon_2U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991" y="4343347"/>
            <a:ext cx="1493520" cy="1045464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 bwMode="auto">
          <a:xfrm>
            <a:off x="2144791" y="4038547"/>
            <a:ext cx="2953987" cy="1524000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9591" y="4343347"/>
            <a:ext cx="554636" cy="609600"/>
          </a:xfrm>
          <a:prstGeom prst="rect">
            <a:avLst/>
          </a:prstGeom>
        </p:spPr>
      </p:pic>
      <p:pic>
        <p:nvPicPr>
          <p:cNvPr id="29" name="Picture 28" descr="User-Exec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791" y="4724347"/>
            <a:ext cx="554636" cy="634584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991" y="4038547"/>
            <a:ext cx="554636" cy="624590"/>
          </a:xfrm>
          <a:prstGeom prst="rect">
            <a:avLst/>
          </a:prstGeom>
        </p:spPr>
      </p:pic>
      <p:pic>
        <p:nvPicPr>
          <p:cNvPr id="31" name="Picture 30" descr="User-Green-Female_Rt-s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791" y="4876747"/>
            <a:ext cx="554636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6171" y="6105016"/>
            <a:ext cx="22979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On limited Models</a:t>
            </a:r>
          </a:p>
        </p:txBody>
      </p:sp>
    </p:spTree>
    <p:extLst>
      <p:ext uri="{BB962C8B-B14F-4D97-AF65-F5344CB8AC3E}">
        <p14:creationId xmlns:p14="http://schemas.microsoft.com/office/powerpoint/2010/main" val="621561459"/>
      </p:ext>
    </p:extLst>
  </p:cSld>
  <p:clrMapOvr>
    <a:masterClrMapping/>
  </p:clrMapOvr>
  <p:transition xmlns:p14="http://schemas.microsoft.com/office/powerpoint/2010/main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278159"/>
            <a:ext cx="8229600" cy="1668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Extended Authentication Support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Integrated solution using </a:t>
            </a:r>
            <a:r>
              <a:rPr lang="en-US" sz="2000" dirty="0"/>
              <a:t>the </a:t>
            </a:r>
            <a:r>
              <a:rPr lang="en-US" sz="2000" dirty="0" smtClean="0"/>
              <a:t>FortiToken, Email or SMS </a:t>
            </a:r>
            <a:r>
              <a:rPr lang="en-US" sz="2000" dirty="0"/>
              <a:t>side-</a:t>
            </a:r>
            <a:r>
              <a:rPr lang="en-US" sz="2000" dirty="0" smtClean="0"/>
              <a:t>channels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Further extension using FortiAuthenticator 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388" y="1770528"/>
            <a:ext cx="2196906" cy="131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615" y="1770528"/>
            <a:ext cx="2196906" cy="131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353845" y="3348344"/>
            <a:ext cx="136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rgbClr val="36424A"/>
                </a:solidFill>
              </a:rPr>
              <a:t>FortiToken</a:t>
            </a:r>
            <a:endParaRPr lang="en-US" sz="1800" b="1" dirty="0">
              <a:solidFill>
                <a:srgbClr val="36424A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2706" y="3344307"/>
            <a:ext cx="800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6424A"/>
                </a:solidFill>
              </a:rPr>
              <a:t>Email</a:t>
            </a:r>
            <a:endParaRPr lang="en-US" sz="1800" b="1" dirty="0">
              <a:solidFill>
                <a:srgbClr val="36424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86217" y="3348344"/>
            <a:ext cx="774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6424A"/>
                </a:solidFill>
              </a:rPr>
              <a:t>SMS*</a:t>
            </a:r>
            <a:endParaRPr lang="en-US" sz="1800" b="1" dirty="0">
              <a:solidFill>
                <a:srgbClr val="36424A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33" y="1751263"/>
            <a:ext cx="2397524" cy="1323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3" descr="FortiToken-Icon-RED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15645">
            <a:off x="2551635" y="2965549"/>
            <a:ext cx="767447" cy="34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76190" y="5964214"/>
            <a:ext cx="21800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Requires FortiGuard SMS service</a:t>
            </a:r>
          </a:p>
        </p:txBody>
      </p:sp>
    </p:spTree>
    <p:extLst>
      <p:ext uri="{BB962C8B-B14F-4D97-AF65-F5344CB8AC3E}">
        <p14:creationId xmlns:p14="http://schemas.microsoft.com/office/powerpoint/2010/main" val="2305955021"/>
      </p:ext>
    </p:extLst>
  </p:cSld>
  <p:clrMapOvr>
    <a:masterClrMapping/>
  </p:clrMapOvr>
  <p:transition xmlns:p14="http://schemas.microsoft.com/office/powerpoint/2010/main"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895600" y="2667000"/>
            <a:ext cx="5638800" cy="34290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1600" dirty="0" smtClean="0"/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/>
              <a:t>Eliminates requirement for additional physical device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/>
              <a:t>Low cost to deployment – low initial and operational costs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/>
              <a:t>Simple licensing, pricing and provisioning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/>
              <a:t>Operates with free mobile applications, available on </a:t>
            </a:r>
            <a:r>
              <a:rPr lang="en-US" sz="1800" dirty="0" err="1" smtClean="0"/>
              <a:t>iOS</a:t>
            </a:r>
            <a:r>
              <a:rPr lang="en-US" sz="1800" dirty="0" smtClean="0"/>
              <a:t> and Android platforms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/>
              <a:t>Secure - Seeds are only on mobile device and FortiGate.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800" dirty="0" smtClean="0"/>
              <a:t>2 free units are available</a:t>
            </a:r>
          </a:p>
        </p:txBody>
      </p:sp>
      <p:pic>
        <p:nvPicPr>
          <p:cNvPr id="11" name="Picture 10" descr="FortiToken-Icon-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105799"/>
            <a:ext cx="1600200" cy="722420"/>
          </a:xfrm>
          <a:prstGeom prst="rect">
            <a:avLst/>
          </a:prstGeom>
        </p:spPr>
      </p:pic>
      <p:pic>
        <p:nvPicPr>
          <p:cNvPr id="12" name="Picture 11" descr="MobilePhone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429760"/>
            <a:ext cx="403212" cy="83744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609600" y="1447800"/>
            <a:ext cx="7924800" cy="1143000"/>
          </a:xfrm>
          <a:prstGeom prst="roundRect">
            <a:avLst>
              <a:gd name="adj" fmla="val 12038"/>
            </a:avLst>
          </a:prstGeom>
          <a:solidFill>
            <a:srgbClr val="555F6D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FortiToken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Mobile is a software token solution 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for the mobile devices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allowing users to generate secure and one-time passwords directly on the device wherever strong authentication is 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required.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9589427"/>
      </p:ext>
    </p:extLst>
  </p:cSld>
  <p:clrMapOvr>
    <a:masterClrMapping/>
  </p:clrMapOvr>
  <p:transition xmlns:p14="http://schemas.microsoft.com/office/powerpoint/2010/main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9570" y="1251185"/>
            <a:ext cx="8229600" cy="960319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9E0000"/>
                </a:solidFill>
              </a:rPr>
              <a:t>Soft Token Provisioning</a:t>
            </a:r>
            <a:endParaRPr lang="en-US" b="1" dirty="0">
              <a:solidFill>
                <a:srgbClr val="9E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79" y="2174992"/>
            <a:ext cx="1395160" cy="1085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362" y="2457215"/>
            <a:ext cx="1360418" cy="468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ortiGate_Icon_1U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830" y="2493903"/>
            <a:ext cx="1371600" cy="858062"/>
          </a:xfrm>
          <a:prstGeom prst="rect">
            <a:avLst/>
          </a:prstGeom>
        </p:spPr>
      </p:pic>
      <p:pic>
        <p:nvPicPr>
          <p:cNvPr id="13" name="Picture 12" descr="IT-Admin_Laptop_R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630" y="2112903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 bwMode="auto">
          <a:xfrm>
            <a:off x="6335889" y="2723444"/>
            <a:ext cx="1295400" cy="228600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267399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SMS/EMAIL</a:t>
            </a:r>
            <a:endParaRPr kumimoji="0" lang="en-US" sz="1200" b="1" i="1" u="none" strike="noStrike" cap="none" normalizeH="0" baseline="0" dirty="0">
              <a:ln>
                <a:noFill/>
              </a:ln>
              <a:solidFill>
                <a:srgbClr val="267399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5230519" y="2571044"/>
            <a:ext cx="2502370" cy="658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6" name="Picture 15" descr="MobilePhone_L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9890" y="2342444"/>
            <a:ext cx="256822" cy="5334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089" y="2342444"/>
            <a:ext cx="789432" cy="903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6489" y="2647244"/>
            <a:ext cx="304800" cy="304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45554" y="3621851"/>
            <a:ext cx="27281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Admin assign the token based </a:t>
            </a:r>
            <a:r>
              <a:rPr lang="en-US" sz="1600" dirty="0">
                <a:latin typeface="Arial Narrow"/>
                <a:cs typeface="Arial Narrow"/>
              </a:rPr>
              <a:t>on serial </a:t>
            </a:r>
            <a:r>
              <a:rPr lang="en-US" sz="1600" dirty="0" smtClean="0">
                <a:latin typeface="Arial Narrow"/>
                <a:cs typeface="Arial Narrow"/>
              </a:rPr>
              <a:t>number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choose </a:t>
            </a:r>
            <a:r>
              <a:rPr lang="en-US" sz="1600" dirty="0">
                <a:latin typeface="Arial Narrow"/>
                <a:cs typeface="Arial Narrow"/>
              </a:rPr>
              <a:t>type of delivery to </a:t>
            </a:r>
            <a:r>
              <a:rPr lang="en-US" sz="1600" dirty="0" smtClean="0">
                <a:latin typeface="Arial Narrow"/>
                <a:cs typeface="Arial Narrow"/>
              </a:rPr>
              <a:t>users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latin typeface="Arial Narrow"/>
                <a:cs typeface="Arial Narrow"/>
              </a:rPr>
              <a:t>Randomly generated </a:t>
            </a:r>
            <a:r>
              <a:rPr lang="en-US" sz="1600" dirty="0" smtClean="0">
                <a:latin typeface="Arial Narrow"/>
                <a:cs typeface="Arial Narrow"/>
              </a:rPr>
              <a:t>activation code (Not </a:t>
            </a:r>
            <a:r>
              <a:rPr lang="en-US" sz="1600" dirty="0">
                <a:latin typeface="Arial Narrow"/>
                <a:cs typeface="Arial Narrow"/>
              </a:rPr>
              <a:t>visible to </a:t>
            </a:r>
            <a:r>
              <a:rPr lang="en-US" sz="1600" dirty="0" smtClean="0">
                <a:latin typeface="Arial Narrow"/>
                <a:cs typeface="Arial Narrow"/>
              </a:rPr>
              <a:t>admin) is forwarded to users</a:t>
            </a:r>
            <a:endParaRPr lang="en-US" sz="1600" dirty="0"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latin typeface="Arial Narrow"/>
              <a:cs typeface="Arial Narro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7659" y="3548474"/>
            <a:ext cx="26227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Admin acquire license and adds revealed registration code on FortiGate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latin typeface="Arial Narrow"/>
                <a:cs typeface="Arial Narrow"/>
              </a:rPr>
              <a:t>Upon successful verification, token serial numbers will be available for provisioning.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latin typeface="Arial Narrow"/>
              <a:cs typeface="Arial Narro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29584" y="3614325"/>
            <a:ext cx="23612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User install the FortiToken mobile app and enter the code given to activate the soft token</a:t>
            </a:r>
            <a:endParaRPr lang="en-US" sz="16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839964797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188" y="2290383"/>
            <a:ext cx="3432480" cy="2244313"/>
          </a:xfrm>
          <a:prstGeom prst="roundRect">
            <a:avLst>
              <a:gd name="adj" fmla="val 1850"/>
            </a:avLst>
          </a:prstGeom>
          <a:solidFill>
            <a:srgbClr val="FFFFFF">
              <a:shade val="85000"/>
            </a:srgbClr>
          </a:solidFill>
          <a:ln>
            <a:solidFill>
              <a:schemeClr val="bg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5630914"/>
              </p:ext>
            </p:extLst>
          </p:nvPr>
        </p:nvGraphicFramePr>
        <p:xfrm>
          <a:off x="440801" y="1344654"/>
          <a:ext cx="3987266" cy="47144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CLI Access – Console, Telnet &amp; SSH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GUI Access – Via Web Browsers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Dashboard, Viewers &amp; Widgets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Central Management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FortiManager &amp;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FortiAnalyzer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FortiCloud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Web Service APIs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NMS Integration – SNMP,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sFlow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/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NetFlow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, Syslog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Solution Partners -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Tufin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,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Arcsight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,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etc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 Narrow" pitchFamily="-106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Rapid Deployment - USB Auto-Install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&amp;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Scripts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Quick Setup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Setup Wizards (1RU Models &amp; below)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FortiExplorer (Desktop &amp; Mobile Client)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38944" y="4981353"/>
            <a:ext cx="4124908" cy="102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Simplifies Device Management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Supports Enterprise Management Systems &amp; Architecture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9182" y="4697642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FortiExplorer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7152367"/>
              </p:ext>
            </p:extLst>
          </p:nvPr>
        </p:nvGraphicFramePr>
        <p:xfrm>
          <a:off x="4669234" y="1339540"/>
          <a:ext cx="3987266" cy="7688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Diagnostic Tools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Packet Capture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3" name="Right Triangle 1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5" name="Picture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3306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Definition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22667" y="4398944"/>
            <a:ext cx="8229600" cy="1281113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Local User Creation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Wizard Based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Remote server user to local DB mapping</a:t>
            </a:r>
          </a:p>
          <a:p>
            <a:pPr>
              <a:buClr>
                <a:schemeClr val="accent6"/>
              </a:buClr>
            </a:pPr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299" y="1403791"/>
            <a:ext cx="6860864" cy="2748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8" name="Group 5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59" name="Right Triangle 5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011810"/>
      </p:ext>
    </p:extLst>
  </p:cSld>
  <p:clrMapOvr>
    <a:masterClrMapping/>
  </p:clrMapOvr>
  <p:transition xmlns:p14="http://schemas.microsoft.com/office/powerpoint/2010/main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281113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User Identity Acquisitions 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Using both active and passive acquisition methods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Reuse user login info for user Identity based policies</a:t>
            </a:r>
          </a:p>
          <a:p>
            <a:pPr>
              <a:buClr>
                <a:schemeClr val="accent6"/>
              </a:buClr>
            </a:pPr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 bwMode="auto">
          <a:xfrm>
            <a:off x="4244975" y="2697163"/>
            <a:ext cx="4608513" cy="3022600"/>
          </a:xfrm>
          <a:prstGeom prst="roundRect">
            <a:avLst>
              <a:gd name="adj" fmla="val 7460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sp>
        <p:nvSpPr>
          <p:cNvPr id="12" name="Right Arrow 11"/>
          <p:cNvSpPr/>
          <p:nvPr/>
        </p:nvSpPr>
        <p:spPr bwMode="auto">
          <a:xfrm>
            <a:off x="484188" y="2682875"/>
            <a:ext cx="3541712" cy="3487208"/>
          </a:xfrm>
          <a:prstGeom prst="rightArrow">
            <a:avLst>
              <a:gd name="adj1" fmla="val 73639"/>
              <a:gd name="adj2" fmla="val 41381"/>
            </a:avLst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149743" y="4523912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External Radius Service</a:t>
            </a:r>
          </a:p>
        </p:txBody>
      </p:sp>
      <p:sp>
        <p:nvSpPr>
          <p:cNvPr id="14" name="Rounded Rectangle 13"/>
          <p:cNvSpPr/>
          <p:nvPr/>
        </p:nvSpPr>
        <p:spPr bwMode="auto">
          <a:xfrm>
            <a:off x="1148156" y="4949362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Windows 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AD, NTLM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1146568" y="5358937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Terminal Servers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6" name="Picture 32" descr="User-Green-Fe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1350" y="2886075"/>
            <a:ext cx="52228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User-Exec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7225" y="3616325"/>
            <a:ext cx="52228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0" descr="User-Exec-Female_R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3575" y="4364038"/>
            <a:ext cx="52070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4" descr="User-Green-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4688" y="5057775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5060950" y="2952750"/>
            <a:ext cx="190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M.Jones    = </a:t>
            </a:r>
          </a:p>
        </p:txBody>
      </p:sp>
      <p:sp>
        <p:nvSpPr>
          <p:cNvPr id="21" name="TextBox 29"/>
          <p:cNvSpPr txBox="1">
            <a:spLocks noChangeArrowheads="1"/>
          </p:cNvSpPr>
          <p:nvPr/>
        </p:nvSpPr>
        <p:spPr bwMode="auto">
          <a:xfrm>
            <a:off x="5046663" y="3638550"/>
            <a:ext cx="1779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</a:t>
            </a:r>
            <a:r>
              <a:rPr lang="en-US" sz="2000" dirty="0" err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S.Lim</a:t>
            </a:r>
            <a:r>
              <a:rPr lang="en-US" sz="2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        = </a:t>
            </a: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5080000" y="4443413"/>
            <a:ext cx="1782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V.Baker     =</a:t>
            </a:r>
          </a:p>
        </p:txBody>
      </p:sp>
      <p:sp>
        <p:nvSpPr>
          <p:cNvPr id="23" name="TextBox 31"/>
          <p:cNvSpPr txBox="1">
            <a:spLocks noChangeArrowheads="1"/>
          </p:cNvSpPr>
          <p:nvPr/>
        </p:nvSpPr>
        <p:spPr bwMode="auto">
          <a:xfrm>
            <a:off x="5102225" y="5141913"/>
            <a:ext cx="1887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J.Jackson =</a:t>
            </a:r>
          </a:p>
        </p:txBody>
      </p:sp>
      <p:sp>
        <p:nvSpPr>
          <p:cNvPr id="25" name="Rounded Rectangle 24"/>
          <p:cNvSpPr/>
          <p:nvPr/>
        </p:nvSpPr>
        <p:spPr bwMode="auto">
          <a:xfrm>
            <a:off x="760413" y="2801938"/>
            <a:ext cx="2598737" cy="944562"/>
          </a:xfrm>
          <a:prstGeom prst="roundRect">
            <a:avLst>
              <a:gd name="adj" fmla="val 13335"/>
            </a:avLst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1152525" y="2955925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Captive Portal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1150938" y="3376613"/>
            <a:ext cx="2000250" cy="274637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Network Access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0" name="Picture 4" descr="FortiAP_Icon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8" y="3186113"/>
            <a:ext cx="7032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0" descr="FortiSwitch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3" y="2825750"/>
            <a:ext cx="698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4" descr="FortiGate_Icon_2U_L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5950" y="3881438"/>
            <a:ext cx="1493838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ounded Rectangle 34"/>
          <p:cNvSpPr/>
          <p:nvPr/>
        </p:nvSpPr>
        <p:spPr bwMode="auto">
          <a:xfrm>
            <a:off x="1143000" y="3805238"/>
            <a:ext cx="2000250" cy="274637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FortiClient</a:t>
            </a:r>
          </a:p>
        </p:txBody>
      </p:sp>
      <p:pic>
        <p:nvPicPr>
          <p:cNvPr id="37" name="Picture 6" descr="FortiClient_Icon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100" y="3721100"/>
            <a:ext cx="3905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363" y="2986088"/>
            <a:ext cx="4191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4838" y="3687763"/>
            <a:ext cx="41751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4713" y="3954463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 descr="Cloud-Orang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3238" y="4408488"/>
            <a:ext cx="690562" cy="46513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6940550" y="4487863"/>
            <a:ext cx="517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DMZ</a:t>
            </a: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43" name="Picture 42" descr="Cloud-Orang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1175" y="5119688"/>
            <a:ext cx="690563" cy="46355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6948488" y="5197475"/>
            <a:ext cx="5191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DMZ</a:t>
            </a: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45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7275" y="5386388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6425" y="5126038"/>
            <a:ext cx="446088" cy="385762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8263" y="5119688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4838" y="4445000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3695700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3011488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 descr="Computer_Lt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1900" y="2909888"/>
            <a:ext cx="346075" cy="519112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 descr="Computer_Lt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7300" y="3629025"/>
            <a:ext cx="346075" cy="5191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6375" y="3951288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ounded Rectangle 53"/>
          <p:cNvSpPr/>
          <p:nvPr/>
        </p:nvSpPr>
        <p:spPr bwMode="auto">
          <a:xfrm>
            <a:off x="1161384" y="5754754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Novell eDirectory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Rounded Rectangle 54"/>
          <p:cNvSpPr/>
          <p:nvPr/>
        </p:nvSpPr>
        <p:spPr bwMode="auto">
          <a:xfrm>
            <a:off x="1171211" y="4165644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POP3/POP3s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57" name="Right Triangle 56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321076"/>
      </p:ext>
    </p:extLst>
  </p:cSld>
  <p:clrMapOvr>
    <a:masterClrMapping/>
  </p:clrMapOvr>
  <p:transition xmlns:p14="http://schemas.microsoft.com/office/powerpoint/2010/main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04"/>
          <a:stretch/>
        </p:blipFill>
        <p:spPr>
          <a:xfrm>
            <a:off x="5775961" y="1683492"/>
            <a:ext cx="336804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Isosceles Triangle 8"/>
          <p:cNvSpPr/>
          <p:nvPr/>
        </p:nvSpPr>
        <p:spPr bwMode="auto">
          <a:xfrm>
            <a:off x="2735537" y="4176542"/>
            <a:ext cx="6249723" cy="762000"/>
          </a:xfrm>
          <a:prstGeom prst="triangl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4272" y="4850361"/>
            <a:ext cx="6172200" cy="989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51054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Active Acquisition </a:t>
            </a:r>
            <a:r>
              <a:rPr lang="en-US" sz="2000" b="1" dirty="0">
                <a:solidFill>
                  <a:srgbClr val="9E0000"/>
                </a:solidFill>
              </a:rPr>
              <a:t>: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System Wide – Per VDOM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WIN AD, NTLM, Radius, terminal server SSO</a:t>
            </a:r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Passive Acquisition :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Interface Based - physical or virtual Interfaces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User Input on Captive Portal or other prompts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Captive Portal exemption: per policy or interface</a:t>
            </a:r>
          </a:p>
        </p:txBody>
      </p:sp>
      <p:sp>
        <p:nvSpPr>
          <p:cNvPr id="17" name="Rounded Rectangle 1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0" name="Right Triangle 19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590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190999"/>
            <a:ext cx="8229600" cy="17552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9E0000"/>
                </a:solidFill>
              </a:rPr>
              <a:t>Windows AD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Option to use inbuilt-in DC Polling</a:t>
            </a: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Supports Windows AD 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policies or </a:t>
            </a:r>
            <a:r>
              <a:rPr lang="en-US" sz="2000" dirty="0" err="1" smtClean="0"/>
              <a:t>indivdual</a:t>
            </a:r>
            <a:r>
              <a:rPr lang="en-US" sz="2000" dirty="0" smtClean="0"/>
              <a:t> AD user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Ability to allow access to an AD user only if he/she comes from defined </a:t>
            </a:r>
            <a:r>
              <a:rPr lang="en-US" sz="2000" dirty="0" smtClean="0"/>
              <a:t>workstation (via CLI)</a:t>
            </a:r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0" y="1521884"/>
            <a:ext cx="5084846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1441060"/>
      </p:ext>
    </p:extLst>
  </p:cSld>
  <p:clrMapOvr>
    <a:masterClrMapping/>
  </p:clrMapOvr>
  <p:transition xmlns:p14="http://schemas.microsoft.com/office/powerpoint/2010/main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 bwMode="auto">
          <a:xfrm flipH="1">
            <a:off x="4402666" y="1274234"/>
            <a:ext cx="3583371" cy="914400"/>
          </a:xfrm>
          <a:prstGeom prst="rightArrow">
            <a:avLst>
              <a:gd name="adj1" fmla="val 66517"/>
              <a:gd name="adj2" fmla="val 61062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>
                <a:solidFill>
                  <a:schemeClr val="tx1"/>
                </a:solidFill>
                <a:latin typeface="Arial" charset="0"/>
              </a:rPr>
              <a:t>Polling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</a:rPr>
              <a:t>Mode</a:t>
            </a:r>
            <a:endParaRPr lang="en-U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33917" y="1397000"/>
            <a:ext cx="3048000" cy="4826000"/>
          </a:xfrm>
        </p:spPr>
        <p:txBody>
          <a:bodyPr/>
          <a:lstStyle/>
          <a:p>
            <a:pPr marL="0" lvl="0" indent="0">
              <a:buClr>
                <a:srgbClr val="C00000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Collection Modes for AD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>
                <a:latin typeface="Arial Narrow" pitchFamily="34" charset="0"/>
                <a:cs typeface="Arial" charset="0"/>
              </a:rPr>
              <a:t>Domain </a:t>
            </a:r>
            <a:r>
              <a:rPr lang="en-US" sz="2000" dirty="0">
                <a:latin typeface="Arial Narrow" pitchFamily="34" charset="0"/>
                <a:cs typeface="Arial" charset="0"/>
              </a:rPr>
              <a:t>Controller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Agent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>
                <a:latin typeface="Arial Narrow" pitchFamily="34" charset="0"/>
                <a:cs typeface="Arial" charset="0"/>
              </a:rPr>
              <a:t>Agents are installed on DCs to monitor &amp; push login information to FortiGate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latin typeface="Arial Narrow" pitchFamily="34" charset="0"/>
                <a:cs typeface="Arial" charset="0"/>
              </a:rPr>
              <a:t>Polling</a:t>
            </a:r>
            <a:endParaRPr lang="en-US" dirty="0" smtClean="0">
              <a:latin typeface="Arial Narrow" pitchFamily="34" charset="0"/>
              <a:cs typeface="Arial" charset="0"/>
            </a:endParaRPr>
          </a:p>
          <a:p>
            <a:pPr lvl="1">
              <a:buClr>
                <a:schemeClr val="accent6"/>
              </a:buClr>
            </a:pPr>
            <a:r>
              <a:rPr lang="en-US" sz="1800" dirty="0" smtClean="0">
                <a:latin typeface="Arial Narrow" pitchFamily="34" charset="0"/>
                <a:cs typeface="Arial" charset="0"/>
              </a:rPr>
              <a:t>No agent is required on DC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>
                <a:latin typeface="Arial Narrow" pitchFamily="34" charset="0"/>
                <a:cs typeface="Arial" charset="0"/>
              </a:rPr>
              <a:t>Uses FortiGate local polling agent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>
                <a:latin typeface="Arial Narrow" pitchFamily="34" charset="0"/>
                <a:cs typeface="Arial" charset="0"/>
              </a:rPr>
              <a:t>Option to run a collector Agent on a server which polls the DCs</a:t>
            </a:r>
          </a:p>
          <a:p>
            <a:pPr marL="287337" lvl="1" indent="0">
              <a:buNone/>
            </a:pPr>
            <a:endParaRPr lang="en-US" dirty="0" smtClean="0">
              <a:latin typeface="Arial Narrow" pitchFamily="34" charset="0"/>
              <a:cs typeface="Arial" charset="0"/>
            </a:endParaRPr>
          </a:p>
          <a:p>
            <a:pPr lvl="1"/>
            <a:endParaRPr lang="en-US" dirty="0"/>
          </a:p>
        </p:txBody>
      </p:sp>
      <p:sp>
        <p:nvSpPr>
          <p:cNvPr id="34" name="Right Arrow 33"/>
          <p:cNvSpPr/>
          <p:nvPr/>
        </p:nvSpPr>
        <p:spPr bwMode="auto">
          <a:xfrm>
            <a:off x="4455583" y="1960034"/>
            <a:ext cx="3682854" cy="914400"/>
          </a:xfrm>
          <a:prstGeom prst="rightArrow">
            <a:avLst>
              <a:gd name="adj1" fmla="val 66517"/>
              <a:gd name="adj2" fmla="val 61062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>
                <a:solidFill>
                  <a:srgbClr val="36424A"/>
                </a:solidFill>
                <a:latin typeface="Arial" charset="0"/>
              </a:rPr>
              <a:t>Domain Controller Agent Mode</a:t>
            </a:r>
          </a:p>
        </p:txBody>
      </p:sp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5338" y="1621367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3" name="Picture 23" descr="FortiGate_Icon_1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1238" y="1655234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988231"/>
              </p:ext>
            </p:extLst>
          </p:nvPr>
        </p:nvGraphicFramePr>
        <p:xfrm>
          <a:off x="3600449" y="3028954"/>
          <a:ext cx="5405967" cy="28955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83991"/>
                <a:gridCol w="2177498"/>
                <a:gridCol w="1744478"/>
              </a:tblGrid>
              <a:tr h="310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Domain Controller Agent</a:t>
                      </a:r>
                    </a:p>
                  </a:txBody>
                  <a:tcPr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C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Polling</a:t>
                      </a:r>
                      <a:endParaRPr kumimoji="0" 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DC Requirement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Agent is needed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Agentless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277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Target Deployment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Large deployments;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Remote DC</a:t>
                      </a:r>
                      <a:endParaRPr lang="en-CA" sz="1200" dirty="0" smtClean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Small Deployment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DHCP Tracking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277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Support for MAC terminals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Limited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May enable </a:t>
                      </a:r>
                      <a:r>
                        <a:rPr lang="en-US" sz="1200" dirty="0" err="1" smtClean="0">
                          <a:latin typeface="Arial"/>
                          <a:cs typeface="Arial"/>
                        </a:rPr>
                        <a:t>WinSecLog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Implementation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Complex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Easy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392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Level of Confidence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Capture all logons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Potential to miss logons if polling period is too great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807519"/>
      </p:ext>
    </p:extLst>
  </p:cSld>
  <p:clrMapOvr>
    <a:masterClrMapping/>
  </p:clrMapOvr>
  <p:transition xmlns:p14="http://schemas.microsoft.com/office/powerpoint/2010/main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038600"/>
            <a:ext cx="8229600" cy="2530628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9E0000"/>
                </a:solidFill>
              </a:rPr>
              <a:t>NTLM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is </a:t>
            </a:r>
            <a:r>
              <a:rPr lang="en-US" sz="2000" dirty="0"/>
              <a:t>used when the MS Windows Active Directory (AD) </a:t>
            </a:r>
            <a:r>
              <a:rPr lang="en-US" sz="2000" dirty="0" smtClean="0"/>
              <a:t>domain </a:t>
            </a:r>
            <a:r>
              <a:rPr lang="en-US" sz="2000" dirty="0"/>
              <a:t>controller can not be </a:t>
            </a:r>
            <a:r>
              <a:rPr lang="en-US" sz="2000" dirty="0" smtClean="0"/>
              <a:t>contacted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browser-based method of </a:t>
            </a:r>
            <a:r>
              <a:rPr lang="en-US" sz="2000" dirty="0" smtClean="0"/>
              <a:t>authentication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Option for guest or users with unsupported browsers to bypass NTLM on CLI </a:t>
            </a:r>
          </a:p>
          <a:p>
            <a:endParaRPr lang="en-US" dirty="0"/>
          </a:p>
        </p:txBody>
      </p:sp>
      <p:pic>
        <p:nvPicPr>
          <p:cNvPr id="4" name="Picture 3" descr="Server_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22098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5" name="Picture 23" descr="FortiGate_Icon_1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22098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4" descr="User-Green-Male_R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514600"/>
            <a:ext cx="55351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Display_Lt_v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2209800"/>
            <a:ext cx="509407" cy="79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angled web p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2438400"/>
            <a:ext cx="26977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urved Connector 9"/>
          <p:cNvCxnSpPr>
            <a:stCxn id="7" idx="0"/>
            <a:endCxn id="5" idx="0"/>
          </p:cNvCxnSpPr>
          <p:nvPr/>
        </p:nvCxnSpPr>
        <p:spPr bwMode="auto">
          <a:xfrm rot="5400000" flipH="1" flipV="1">
            <a:off x="3083842" y="752262"/>
            <a:ext cx="12700" cy="2915077"/>
          </a:xfrm>
          <a:prstGeom prst="curvedConnector3">
            <a:avLst>
              <a:gd name="adj1" fmla="val 18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2" name="Curved Connector 11"/>
          <p:cNvCxnSpPr>
            <a:stCxn id="5" idx="2"/>
            <a:endCxn id="7" idx="2"/>
          </p:cNvCxnSpPr>
          <p:nvPr/>
        </p:nvCxnSpPr>
        <p:spPr bwMode="auto">
          <a:xfrm rot="5400000" flipH="1">
            <a:off x="3023393" y="1606211"/>
            <a:ext cx="120900" cy="2915077"/>
          </a:xfrm>
          <a:prstGeom prst="curvedConnector3">
            <a:avLst>
              <a:gd name="adj1" fmla="val -189082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4" name="Straight Arrow Connector 13"/>
          <p:cNvCxnSpPr>
            <a:stCxn id="5" idx="3"/>
            <a:endCxn id="4" idx="1"/>
          </p:cNvCxnSpPr>
          <p:nvPr/>
        </p:nvCxnSpPr>
        <p:spPr bwMode="auto">
          <a:xfrm>
            <a:off x="5272762" y="2667000"/>
            <a:ext cx="1890038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6" name="Oval 15"/>
          <p:cNvSpPr/>
          <p:nvPr/>
        </p:nvSpPr>
        <p:spPr bwMode="auto">
          <a:xfrm>
            <a:off x="1905000" y="19812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114800" y="31242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486400" y="25146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362200" y="1371600"/>
            <a:ext cx="19812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User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attempts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access to network and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gets prompted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by FortiGate for user credential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133600" y="3048000"/>
            <a:ext cx="18288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Credential information is provided by browser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334000" y="2895600"/>
            <a:ext cx="18288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FGT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queries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Windows AD</a:t>
            </a:r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729144"/>
      </p:ext>
    </p:extLst>
  </p:cSld>
  <p:clrMapOvr>
    <a:masterClrMapping/>
  </p:clrMapOvr>
  <p:transition xmlns:p14="http://schemas.microsoft.com/office/powerpoint/2010/main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14091" y="4038600"/>
            <a:ext cx="8172710" cy="19076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9E0000"/>
                </a:solidFill>
              </a:rPr>
              <a:t>Terminal Servers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Requires TS agent to be installed on terminal servers and FSSO Collector on the network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Supports Citrix and Windows Terminal Server.</a:t>
            </a:r>
          </a:p>
          <a:p>
            <a:endParaRPr lang="en-US" sz="2000" dirty="0"/>
          </a:p>
        </p:txBody>
      </p:sp>
      <p:pic>
        <p:nvPicPr>
          <p:cNvPr id="5" name="Picture 4" descr="Server_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6764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6" name="Picture 23" descr="FortiGate_Icon_1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0" y="25908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4" descr="User-Green-Male_R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55351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Display_Lt_v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2590800"/>
            <a:ext cx="509407" cy="79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urved Connector 9"/>
          <p:cNvCxnSpPr>
            <a:stCxn id="8" idx="0"/>
            <a:endCxn id="19" idx="1"/>
          </p:cNvCxnSpPr>
          <p:nvPr/>
        </p:nvCxnSpPr>
        <p:spPr bwMode="auto">
          <a:xfrm rot="5400000" flipH="1" flipV="1">
            <a:off x="2222852" y="1689452"/>
            <a:ext cx="381000" cy="1421696"/>
          </a:xfrm>
          <a:prstGeom prst="curved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" name="Curved Connector 10"/>
          <p:cNvCxnSpPr>
            <a:endCxn id="22" idx="3"/>
          </p:cNvCxnSpPr>
          <p:nvPr/>
        </p:nvCxnSpPr>
        <p:spPr bwMode="auto">
          <a:xfrm rot="10800000">
            <a:off x="3987800" y="1955800"/>
            <a:ext cx="2946400" cy="1244600"/>
          </a:xfrm>
          <a:prstGeom prst="curvedConnector3">
            <a:avLst>
              <a:gd name="adj1" fmla="val 5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3" name="Oval 12"/>
          <p:cNvSpPr/>
          <p:nvPr/>
        </p:nvSpPr>
        <p:spPr bwMode="auto">
          <a:xfrm>
            <a:off x="1752600" y="22098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24000" y="1524000"/>
            <a:ext cx="12954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 login to AD &amp; open terminal session </a:t>
            </a:r>
            <a:endParaRPr lang="en-US" sz="11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352800" y="2667000"/>
            <a:ext cx="19812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Credential information is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passed to FGT using TS agent via FSSO Collector</a:t>
            </a:r>
            <a:endParaRPr lang="en-US" sz="11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pic>
        <p:nvPicPr>
          <p:cNvPr id="19" name="Picture 18" descr="Server_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17526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1752600"/>
            <a:ext cx="406400" cy="406400"/>
          </a:xfrm>
          <a:prstGeom prst="rect">
            <a:avLst/>
          </a:prstGeom>
        </p:spPr>
      </p:pic>
      <p:cxnSp>
        <p:nvCxnSpPr>
          <p:cNvPr id="25" name="Curved Connector 24"/>
          <p:cNvCxnSpPr>
            <a:stCxn id="19" idx="0"/>
            <a:endCxn id="5" idx="0"/>
          </p:cNvCxnSpPr>
          <p:nvPr/>
        </p:nvCxnSpPr>
        <p:spPr bwMode="auto">
          <a:xfrm rot="5400000" flipH="1" flipV="1">
            <a:off x="4810208" y="342900"/>
            <a:ext cx="76200" cy="2743200"/>
          </a:xfrm>
          <a:prstGeom prst="curvedConnector3">
            <a:avLst>
              <a:gd name="adj1" fmla="val 4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2971800" y="21336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68902" y="20574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DC</a:t>
            </a:r>
          </a:p>
        </p:txBody>
      </p:sp>
      <p:sp>
        <p:nvSpPr>
          <p:cNvPr id="14" name="Oval 13"/>
          <p:cNvSpPr/>
          <p:nvPr/>
        </p:nvSpPr>
        <p:spPr bwMode="auto">
          <a:xfrm>
            <a:off x="5257800" y="25908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36" name="Picture 35" descr="Server_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0" y="25146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5364102" y="28956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Collector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122711"/>
      </p:ext>
    </p:extLst>
  </p:cSld>
  <p:clrMapOvr>
    <a:masterClrMapping/>
  </p:clrMapOvr>
  <p:transition xmlns:p14="http://schemas.microsoft.com/office/powerpoint/2010/main"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Modem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9824" y="3673372"/>
            <a:ext cx="632010" cy="74597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 bwMode="auto">
          <a:xfrm>
            <a:off x="4425845" y="2693127"/>
            <a:ext cx="1950889" cy="1156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Radius Accounting message with attribute-value pair that refers to </a:t>
            </a:r>
            <a:r>
              <a:rPr lang="en-US" sz="11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usergroup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 a user belongs, along with IP address info is forwarded to FortiGate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669152" y="2732224"/>
            <a:ext cx="1317347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Users get authenticated by Radius Server (</a:t>
            </a:r>
            <a:r>
              <a:rPr lang="en-US" sz="11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eg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. access control)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5800" y="1204651"/>
            <a:ext cx="8229600" cy="1457269"/>
          </a:xfrm>
        </p:spPr>
        <p:txBody>
          <a:bodyPr/>
          <a:lstStyle/>
          <a:p>
            <a:pPr marL="0" lvl="0" indent="0">
              <a:buClr>
                <a:srgbClr val="C00000"/>
              </a:buClr>
              <a:buNone/>
            </a:pPr>
            <a:r>
              <a:rPr lang="en-US" sz="2000" b="1" dirty="0">
                <a:solidFill>
                  <a:srgbClr val="9E0000"/>
                </a:solidFill>
              </a:rPr>
              <a:t>Single Sign-On with Radius (RSSO)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IPv6 Clients supported  </a:t>
            </a:r>
            <a:endParaRPr lang="en-US" sz="20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778" y="399370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6305" y="2083054"/>
            <a:ext cx="735013" cy="11001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4845" y="2462069"/>
            <a:ext cx="1036698" cy="276999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RADIUS</a:t>
            </a:r>
          </a:p>
        </p:txBody>
      </p:sp>
      <p:pic>
        <p:nvPicPr>
          <p:cNvPr id="14" name="Picture 40" descr="User-Exec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53" y="2783292"/>
            <a:ext cx="523333" cy="59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4" descr="User-Green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413" y="3277282"/>
            <a:ext cx="523333" cy="57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6" descr="User-Silver-Female_R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512" y="2927676"/>
            <a:ext cx="528597" cy="58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User-Exec-Male_R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9" y="2410388"/>
            <a:ext cx="523332" cy="58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Elbow Connector 20"/>
          <p:cNvCxnSpPr>
            <a:stCxn id="12" idx="3"/>
            <a:endCxn id="11" idx="0"/>
          </p:cNvCxnSpPr>
          <p:nvPr/>
        </p:nvCxnSpPr>
        <p:spPr bwMode="auto">
          <a:xfrm>
            <a:off x="4111318" y="2633123"/>
            <a:ext cx="2608554" cy="13605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23" name="Elbow Connector 22"/>
          <p:cNvCxnSpPr>
            <a:stCxn id="15" idx="2"/>
            <a:endCxn id="34" idx="1"/>
          </p:cNvCxnSpPr>
          <p:nvPr/>
        </p:nvCxnSpPr>
        <p:spPr bwMode="auto">
          <a:xfrm rot="16200000" flipH="1">
            <a:off x="1085603" y="3542741"/>
            <a:ext cx="563399" cy="118444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>
            <a:stCxn id="11" idx="3"/>
          </p:cNvCxnSpPr>
          <p:nvPr/>
        </p:nvCxnSpPr>
        <p:spPr bwMode="auto">
          <a:xfrm>
            <a:off x="7469966" y="4462816"/>
            <a:ext cx="751611" cy="15606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4" name="Picture 33" descr="ADSL_L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9524" y="4195206"/>
            <a:ext cx="614363" cy="4429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Elbow Connector 34"/>
          <p:cNvCxnSpPr>
            <a:stCxn id="12" idx="2"/>
          </p:cNvCxnSpPr>
          <p:nvPr/>
        </p:nvCxnSpPr>
        <p:spPr bwMode="auto">
          <a:xfrm rot="5400000">
            <a:off x="2622914" y="3075462"/>
            <a:ext cx="1013169" cy="1228628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dash"/>
            <a:round/>
            <a:headEnd type="arrow" w="med" len="med"/>
            <a:tailEnd type="arrow"/>
          </a:ln>
          <a:effectLst/>
        </p:spPr>
      </p:cxnSp>
      <p:sp>
        <p:nvSpPr>
          <p:cNvPr id="43" name="Oval 42"/>
          <p:cNvSpPr/>
          <p:nvPr/>
        </p:nvSpPr>
        <p:spPr bwMode="auto">
          <a:xfrm>
            <a:off x="4258558" y="2482550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810773" y="2593474"/>
            <a:ext cx="1950889" cy="152934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FortiGate uses listening agent and maps info to its own context table. When a session enters, it looks up to the table to determine its action based on identity based policies configured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576643" y="3998529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4609031" y="2125579"/>
            <a:ext cx="1727600" cy="360948"/>
          </a:xfrm>
          <a:prstGeom prst="roundRect">
            <a:avLst>
              <a:gd name="adj" fmla="val 50000"/>
            </a:avLst>
          </a:prstGeom>
          <a:ln>
            <a:solidFill>
              <a:srgbClr val="7F7F7F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IP, usergroup_x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54" name="Straight Arrow Connector 53"/>
          <p:cNvCxnSpPr>
            <a:stCxn id="34" idx="3"/>
            <a:endCxn id="11" idx="1"/>
          </p:cNvCxnSpPr>
          <p:nvPr/>
        </p:nvCxnSpPr>
        <p:spPr bwMode="auto">
          <a:xfrm>
            <a:off x="2573887" y="4416663"/>
            <a:ext cx="3395891" cy="46153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Oval 29"/>
          <p:cNvSpPr/>
          <p:nvPr/>
        </p:nvSpPr>
        <p:spPr bwMode="auto">
          <a:xfrm>
            <a:off x="2890540" y="3460309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5682" y="4883484"/>
            <a:ext cx="7753684" cy="755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" name="Trapezoid 62"/>
          <p:cNvSpPr/>
          <p:nvPr/>
        </p:nvSpPr>
        <p:spPr bwMode="auto">
          <a:xfrm rot="16200000">
            <a:off x="2626897" y="4191000"/>
            <a:ext cx="989260" cy="2633580"/>
          </a:xfrm>
          <a:prstGeom prst="trapezoid">
            <a:avLst>
              <a:gd name="adj" fmla="val 39286"/>
            </a:avLst>
          </a:prstGeom>
          <a:gradFill flip="none" rotWithShape="1">
            <a:gsLst>
              <a:gs pos="100000">
                <a:srgbClr val="A5ACB0">
                  <a:alpha val="50000"/>
                </a:srgbClr>
              </a:gs>
              <a:gs pos="0">
                <a:srgbClr val="FFFFFF">
                  <a:alpha val="80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43684" y="5014697"/>
            <a:ext cx="4370512" cy="987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8" name="Group 3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9" name="Right Triangle 3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723065"/>
      </p:ext>
    </p:extLst>
  </p:cSld>
  <p:clrMapOvr>
    <a:masterClrMapping/>
  </p:clrMapOvr>
  <p:transition xmlns:p14="http://schemas.microsoft.com/office/powerpoint/2010/main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00200"/>
            <a:ext cx="3397250" cy="107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33400" y="4495800"/>
            <a:ext cx="8229600" cy="12954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9E0000"/>
                </a:solidFill>
              </a:rPr>
              <a:t>Network Access</a:t>
            </a:r>
            <a:endParaRPr lang="en-US" sz="2000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Supports various network access modes: captive portal, wireless auth., 802.x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Via FortiAP (per SSID), </a:t>
            </a:r>
            <a:r>
              <a:rPr lang="en-US" sz="2000" dirty="0" err="1" smtClean="0"/>
              <a:t>FortISwitch</a:t>
            </a:r>
            <a:r>
              <a:rPr lang="en-US" sz="2000" dirty="0" smtClean="0"/>
              <a:t> (per </a:t>
            </a:r>
            <a:r>
              <a:rPr lang="en-US" sz="2000" dirty="0" err="1" smtClean="0"/>
              <a:t>Vlans</a:t>
            </a:r>
            <a:r>
              <a:rPr lang="en-US" sz="2000" dirty="0" smtClean="0"/>
              <a:t>) &amp; FortiGate interfaces</a:t>
            </a:r>
          </a:p>
          <a:p>
            <a:endParaRPr lang="en-US" sz="2000" dirty="0"/>
          </a:p>
        </p:txBody>
      </p:sp>
      <p:pic>
        <p:nvPicPr>
          <p:cNvPr id="4" name="Picture 23" descr="FortiGate_Icon_1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6670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erver_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0" y="27432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6" name="Curved Connector 5"/>
          <p:cNvCxnSpPr/>
          <p:nvPr/>
        </p:nvCxnSpPr>
        <p:spPr bwMode="auto">
          <a:xfrm rot="5400000" flipH="1" flipV="1">
            <a:off x="6667500" y="1409700"/>
            <a:ext cx="76200" cy="2743200"/>
          </a:xfrm>
          <a:prstGeom prst="curvedConnector3">
            <a:avLst>
              <a:gd name="adj1" fmla="val 4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pic>
        <p:nvPicPr>
          <p:cNvPr id="8" name="Picture 4" descr="FortiAP_Icon_L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2514600"/>
            <a:ext cx="1075578" cy="6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FortiSwitch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3048000"/>
            <a:ext cx="1068294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4114800" y="2590800"/>
            <a:ext cx="611187" cy="931862"/>
          </a:xfrm>
          <a:prstGeom prst="roundRect">
            <a:avLst>
              <a:gd name="adj" fmla="val 13335"/>
            </a:avLst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10" descr="User-Exec-Female_Rt-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14601"/>
            <a:ext cx="789432" cy="903224"/>
          </a:xfrm>
          <a:prstGeom prst="rect">
            <a:avLst/>
          </a:prstGeom>
        </p:spPr>
      </p:pic>
      <p:pic>
        <p:nvPicPr>
          <p:cNvPr id="12" name="Picture 11" descr="Laptop-Lt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7432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3" name="Curved Connector 12"/>
          <p:cNvCxnSpPr>
            <a:stCxn id="12" idx="3"/>
          </p:cNvCxnSpPr>
          <p:nvPr/>
        </p:nvCxnSpPr>
        <p:spPr bwMode="auto">
          <a:xfrm flipV="1">
            <a:off x="1729232" y="2895600"/>
            <a:ext cx="1699768" cy="313436"/>
          </a:xfrm>
          <a:prstGeom prst="curvedConnector3">
            <a:avLst>
              <a:gd name="adj1" fmla="val 5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1981200" y="3048000"/>
            <a:ext cx="1317347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Users get authenticated for network entry 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1905000" y="28956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943600" y="2590800"/>
            <a:ext cx="14478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FGT communicates with Auth. Servers for verification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4384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800600" y="3505200"/>
            <a:ext cx="16764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FGT becomes aware of user and may apply Identity based policies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724400" y="3352800"/>
            <a:ext cx="256460" cy="250981"/>
          </a:xfrm>
          <a:prstGeom prst="ellipse">
            <a:avLst/>
          </a:prstGeom>
          <a:solidFill>
            <a:srgbClr val="9E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294740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0" y="4358460"/>
            <a:ext cx="1379106" cy="3048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On-Net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403192" y="5536583"/>
            <a:ext cx="1379106" cy="3048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Off-Net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533400" y="3581400"/>
            <a:ext cx="3810000" cy="2133600"/>
          </a:xfrm>
          <a:prstGeom prst="rightArrow">
            <a:avLst>
              <a:gd name="adj1" fmla="val 55560"/>
              <a:gd name="adj2" fmla="val 36794"/>
            </a:avLst>
          </a:prstGeom>
          <a:gradFill flip="none" rotWithShape="1">
            <a:gsLst>
              <a:gs pos="99000">
                <a:schemeClr val="accent1">
                  <a:lumMod val="75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Sm_Branch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572000"/>
            <a:ext cx="1216152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8" name="Picture 7" descr="HQ_L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65" y="2286000"/>
            <a:ext cx="1159256" cy="1827784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07669" y="1534389"/>
            <a:ext cx="4114800" cy="1710401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SSO Mobility Agent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Caches credentials, so that information is passed to FortiGate seamlessly without user’s action</a:t>
            </a:r>
          </a:p>
        </p:txBody>
      </p:sp>
      <p:pic>
        <p:nvPicPr>
          <p:cNvPr id="10" name="Picture 9" descr="1U_Lt-s_x200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1257" y="2667001"/>
            <a:ext cx="1507331" cy="935831"/>
          </a:xfrm>
          <a:prstGeom prst="rect">
            <a:avLst/>
          </a:prstGeom>
        </p:spPr>
      </p:pic>
      <p:pic>
        <p:nvPicPr>
          <p:cNvPr id="11" name="Picture 10" descr="User-Exec-Female_Rt-s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44" y="3276601"/>
            <a:ext cx="789432" cy="903224"/>
          </a:xfrm>
          <a:prstGeom prst="rect">
            <a:avLst/>
          </a:prstGeom>
        </p:spPr>
      </p:pic>
      <p:pic>
        <p:nvPicPr>
          <p:cNvPr id="12" name="Picture 11" descr="Server_L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06" y="1270978"/>
            <a:ext cx="1052576" cy="136550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13" name="Freeform 12"/>
          <p:cNvSpPr/>
          <p:nvPr/>
        </p:nvSpPr>
        <p:spPr>
          <a:xfrm rot="13842887">
            <a:off x="1228215" y="2071681"/>
            <a:ext cx="1139440" cy="1910953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2881" h="912906">
                <a:moveTo>
                  <a:pt x="0" y="0"/>
                </a:moveTo>
                <a:cubicBezTo>
                  <a:pt x="300370" y="53154"/>
                  <a:pt x="951401" y="194361"/>
                  <a:pt x="1130131" y="353157"/>
                </a:cubicBezTo>
                <a:cubicBezTo>
                  <a:pt x="1308861" y="511953"/>
                  <a:pt x="1141943" y="796292"/>
                  <a:pt x="1145051" y="912906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  <a:round/>
            <a:headEnd type="none"/>
            <a:tailEnd type="stealth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User-Exec-Female_Rt-s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4953001"/>
            <a:ext cx="789432" cy="903224"/>
          </a:xfrm>
          <a:prstGeom prst="rect">
            <a:avLst/>
          </a:prstGeom>
        </p:spPr>
      </p:pic>
      <p:pic>
        <p:nvPicPr>
          <p:cNvPr id="15" name="Picture 14" descr="Laptop-L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51816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6" name="Picture 15" descr="Laptop-L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44" y="35814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17" name="Freeform 16"/>
          <p:cNvSpPr/>
          <p:nvPr/>
        </p:nvSpPr>
        <p:spPr>
          <a:xfrm rot="13842887">
            <a:off x="1528740" y="2090599"/>
            <a:ext cx="767533" cy="1609779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941" h="943542">
                <a:moveTo>
                  <a:pt x="0" y="0"/>
                </a:moveTo>
                <a:cubicBezTo>
                  <a:pt x="439119" y="102067"/>
                  <a:pt x="803499" y="205727"/>
                  <a:pt x="982229" y="364523"/>
                </a:cubicBezTo>
                <a:cubicBezTo>
                  <a:pt x="1160959" y="523319"/>
                  <a:pt x="894295" y="826928"/>
                  <a:pt x="897403" y="943542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Freeform 17"/>
          <p:cNvSpPr/>
          <p:nvPr/>
        </p:nvSpPr>
        <p:spPr>
          <a:xfrm rot="4640143">
            <a:off x="1937705" y="2925707"/>
            <a:ext cx="715768" cy="1731921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3534" h="1015133">
                <a:moveTo>
                  <a:pt x="0" y="0"/>
                </a:moveTo>
                <a:cubicBezTo>
                  <a:pt x="417683" y="143175"/>
                  <a:pt x="716501" y="276471"/>
                  <a:pt x="895231" y="435267"/>
                </a:cubicBezTo>
                <a:cubicBezTo>
                  <a:pt x="1073961" y="594063"/>
                  <a:pt x="890369" y="898519"/>
                  <a:pt x="893477" y="1015133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olid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8" descr="Cloud-White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1" y="3505200"/>
            <a:ext cx="1264444" cy="850106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20" name="Freeform 19"/>
          <p:cNvSpPr/>
          <p:nvPr/>
        </p:nvSpPr>
        <p:spPr>
          <a:xfrm rot="4640143">
            <a:off x="3487923" y="3860807"/>
            <a:ext cx="2193216" cy="743005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2744424"/>
              <a:gd name="connsiteY0" fmla="*/ 515465 h 600916"/>
              <a:gd name="connsiteX1" fmla="*/ 2666121 w 2744424"/>
              <a:gd name="connsiteY1" fmla="*/ 21050 h 600916"/>
              <a:gd name="connsiteX2" fmla="*/ 2664367 w 2744424"/>
              <a:gd name="connsiteY2" fmla="*/ 600916 h 600916"/>
              <a:gd name="connsiteX0" fmla="*/ 0 w 2664367"/>
              <a:gd name="connsiteY0" fmla="*/ 594629 h 680080"/>
              <a:gd name="connsiteX1" fmla="*/ 1756244 w 2664367"/>
              <a:gd name="connsiteY1" fmla="*/ 19304 h 680080"/>
              <a:gd name="connsiteX2" fmla="*/ 2664367 w 2664367"/>
              <a:gd name="connsiteY2" fmla="*/ 680080 h 680080"/>
              <a:gd name="connsiteX0" fmla="*/ 0 w 2852298"/>
              <a:gd name="connsiteY0" fmla="*/ 594629 h 610492"/>
              <a:gd name="connsiteX1" fmla="*/ 1756244 w 2852298"/>
              <a:gd name="connsiteY1" fmla="*/ 19304 h 610492"/>
              <a:gd name="connsiteX2" fmla="*/ 2852298 w 2852298"/>
              <a:gd name="connsiteY2" fmla="*/ 575927 h 610492"/>
              <a:gd name="connsiteX0" fmla="*/ 0 w 2852298"/>
              <a:gd name="connsiteY0" fmla="*/ 489106 h 506968"/>
              <a:gd name="connsiteX1" fmla="*/ 1532938 w 2852298"/>
              <a:gd name="connsiteY1" fmla="*/ 21706 h 506968"/>
              <a:gd name="connsiteX2" fmla="*/ 2852298 w 2852298"/>
              <a:gd name="connsiteY2" fmla="*/ 470404 h 506968"/>
              <a:gd name="connsiteX0" fmla="*/ 0 w 2852298"/>
              <a:gd name="connsiteY0" fmla="*/ 467400 h 492119"/>
              <a:gd name="connsiteX1" fmla="*/ 1532938 w 2852298"/>
              <a:gd name="connsiteY1" fmla="*/ 0 h 492119"/>
              <a:gd name="connsiteX2" fmla="*/ 2852298 w 2852298"/>
              <a:gd name="connsiteY2" fmla="*/ 448698 h 492119"/>
              <a:gd name="connsiteX0" fmla="*/ 0 w 2852298"/>
              <a:gd name="connsiteY0" fmla="*/ 474790 h 499509"/>
              <a:gd name="connsiteX1" fmla="*/ 1532938 w 2852298"/>
              <a:gd name="connsiteY1" fmla="*/ 7390 h 499509"/>
              <a:gd name="connsiteX2" fmla="*/ 2852298 w 2852298"/>
              <a:gd name="connsiteY2" fmla="*/ 456088 h 499509"/>
              <a:gd name="connsiteX0" fmla="*/ 0 w 2879269"/>
              <a:gd name="connsiteY0" fmla="*/ 558544 h 580349"/>
              <a:gd name="connsiteX1" fmla="*/ 1559909 w 2879269"/>
              <a:gd name="connsiteY1" fmla="*/ 7390 h 580349"/>
              <a:gd name="connsiteX2" fmla="*/ 2879269 w 2879269"/>
              <a:gd name="connsiteY2" fmla="*/ 456088 h 580349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983048"/>
              <a:gd name="connsiteY0" fmla="*/ 431110 h 456088"/>
              <a:gd name="connsiteX1" fmla="*/ 1663688 w 2983048"/>
              <a:gd name="connsiteY1" fmla="*/ 7390 h 456088"/>
              <a:gd name="connsiteX2" fmla="*/ 2983048 w 2983048"/>
              <a:gd name="connsiteY2" fmla="*/ 456088 h 456088"/>
              <a:gd name="connsiteX0" fmla="*/ 0 w 2983048"/>
              <a:gd name="connsiteY0" fmla="*/ 410521 h 435499"/>
              <a:gd name="connsiteX1" fmla="*/ 1652765 w 2983048"/>
              <a:gd name="connsiteY1" fmla="*/ 7752 h 435499"/>
              <a:gd name="connsiteX2" fmla="*/ 2983048 w 2983048"/>
              <a:gd name="connsiteY2" fmla="*/ 435499 h 435499"/>
              <a:gd name="connsiteX0" fmla="*/ 0 w 2983048"/>
              <a:gd name="connsiteY0" fmla="*/ 410521 h 435499"/>
              <a:gd name="connsiteX1" fmla="*/ 1652765 w 2983048"/>
              <a:gd name="connsiteY1" fmla="*/ 7752 h 435499"/>
              <a:gd name="connsiteX2" fmla="*/ 2983048 w 2983048"/>
              <a:gd name="connsiteY2" fmla="*/ 435499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3048" h="435499">
                <a:moveTo>
                  <a:pt x="0" y="410521"/>
                </a:moveTo>
                <a:cubicBezTo>
                  <a:pt x="349401" y="108057"/>
                  <a:pt x="1123192" y="8051"/>
                  <a:pt x="1652765" y="7752"/>
                </a:cubicBezTo>
                <a:cubicBezTo>
                  <a:pt x="2182704" y="-58540"/>
                  <a:pt x="2979940" y="318885"/>
                  <a:pt x="2983048" y="435499"/>
                </a:cubicBezTo>
              </a:path>
            </a:pathLst>
          </a:custGeom>
          <a:ln w="57150" cap="flat" cmpd="sng">
            <a:solidFill>
              <a:srgbClr val="33719D"/>
            </a:solidFill>
            <a:prstDash val="solid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200" y="3962400"/>
            <a:ext cx="304800" cy="304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4800" y="5638800"/>
            <a:ext cx="304800" cy="304800"/>
          </a:xfrm>
          <a:prstGeom prst="rect">
            <a:avLst/>
          </a:prstGeom>
        </p:spPr>
      </p:pic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5562600" y="3504556"/>
            <a:ext cx="3581400" cy="228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>
                <a:latin typeface="Arial"/>
                <a:cs typeface="Arial"/>
              </a:rPr>
              <a:t>Eliminates the additional user identification prompt from FortiGate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>
                <a:latin typeface="Arial"/>
                <a:cs typeface="Arial"/>
              </a:rPr>
              <a:t>W</a:t>
            </a:r>
            <a:r>
              <a:rPr lang="en-US" sz="2000" dirty="0" smtClean="0">
                <a:latin typeface="Arial"/>
                <a:cs typeface="Arial"/>
              </a:rPr>
              <a:t>orks on AD environment on both On-net &amp; </a:t>
            </a:r>
            <a:r>
              <a:rPr lang="en-US" sz="2000" dirty="0">
                <a:latin typeface="Arial"/>
                <a:cs typeface="Arial"/>
              </a:rPr>
              <a:t>O</a:t>
            </a:r>
            <a:r>
              <a:rPr lang="en-US" sz="2000" dirty="0" smtClean="0">
                <a:latin typeface="Arial"/>
                <a:cs typeface="Arial"/>
              </a:rPr>
              <a:t>ff-net, also NTLM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endParaRPr lang="en-US" sz="2000" dirty="0" smtClean="0">
              <a:latin typeface="Arial"/>
              <a:cs typeface="Arial"/>
            </a:endParaRPr>
          </a:p>
        </p:txBody>
      </p:sp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5715000"/>
            <a:ext cx="367132" cy="464809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25" name="Picture 24" descr="Fortinet_Shield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4107191"/>
            <a:ext cx="367132" cy="464809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26" name="Freeform 25"/>
          <p:cNvSpPr/>
          <p:nvPr/>
        </p:nvSpPr>
        <p:spPr>
          <a:xfrm rot="20552134">
            <a:off x="2859486" y="2137862"/>
            <a:ext cx="345804" cy="621824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893476"/>
              <a:gd name="connsiteY0" fmla="*/ 0 h 1015133"/>
              <a:gd name="connsiteX1" fmla="*/ 674355 w 893476"/>
              <a:gd name="connsiteY1" fmla="*/ 495071 h 1015133"/>
              <a:gd name="connsiteX2" fmla="*/ 893477 w 893476"/>
              <a:gd name="connsiteY2" fmla="*/ 1015133 h 10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3476" h="1015133">
                <a:moveTo>
                  <a:pt x="0" y="0"/>
                </a:moveTo>
                <a:cubicBezTo>
                  <a:pt x="417683" y="143175"/>
                  <a:pt x="495625" y="336275"/>
                  <a:pt x="674355" y="495071"/>
                </a:cubicBezTo>
                <a:cubicBezTo>
                  <a:pt x="853085" y="653867"/>
                  <a:pt x="890369" y="898519"/>
                  <a:pt x="893477" y="1015133"/>
                </a:cubicBezTo>
              </a:path>
            </a:pathLst>
          </a:custGeom>
          <a:ln w="57150" cap="flat" cmpd="sng">
            <a:solidFill>
              <a:srgbClr val="33719D"/>
            </a:solidFill>
            <a:prstDash val="sysDash"/>
            <a:round/>
            <a:headEnd type="triangle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604979"/>
      </p:ext>
    </p:extLst>
  </p:cSld>
  <p:clrMapOvr>
    <a:masterClrMapping/>
  </p:clrMapOvr>
  <p:transition xmlns:p14="http://schemas.microsoft.com/office/powerpoint/2010/main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304" y="1238504"/>
            <a:ext cx="6084958" cy="3354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Dashboard &amp; </a:t>
            </a:r>
            <a:r>
              <a:rPr lang="en-US" dirty="0" smtClean="0"/>
              <a:t>Widgets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82475" y="5154934"/>
            <a:ext cx="8361525" cy="903997"/>
          </a:xfrm>
        </p:spPr>
        <p:txBody>
          <a:bodyPr numCol="2" spcCol="360000"/>
          <a:lstStyle/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/>
              <a:t>Quick look into </a:t>
            </a:r>
            <a:r>
              <a:rPr lang="en-US" sz="2000" dirty="0" smtClean="0"/>
              <a:t>system, threat </a:t>
            </a:r>
            <a:r>
              <a:rPr lang="en-US" sz="2000" dirty="0"/>
              <a:t>and network status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Customizable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000" dirty="0" smtClean="0"/>
              <a:t>Built-in CLI access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55236" y="4668584"/>
            <a:ext cx="217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Dashboard with Widgets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89" y="2378652"/>
            <a:ext cx="2705696" cy="1554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/>
          <p:cNvSpPr/>
          <p:nvPr/>
        </p:nvSpPr>
        <p:spPr bwMode="auto">
          <a:xfrm>
            <a:off x="5135217" y="1270000"/>
            <a:ext cx="463826" cy="143565"/>
          </a:xfrm>
          <a:prstGeom prst="rect">
            <a:avLst/>
          </a:prstGeom>
          <a:solidFill>
            <a:srgbClr val="CECEC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930400" y="1267791"/>
            <a:ext cx="463826" cy="143565"/>
          </a:xfrm>
          <a:prstGeom prst="rect">
            <a:avLst/>
          </a:prstGeom>
          <a:solidFill>
            <a:srgbClr val="CECEC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390591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Access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125383" cy="4794780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Temporary user Provisioning &amp; Access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Allow non-IT staff to create Guest </a:t>
            </a:r>
            <a:r>
              <a:rPr lang="en-US" sz="2000" dirty="0" smtClean="0"/>
              <a:t>account via web portal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Specialized admin-id for guest access </a:t>
            </a:r>
            <a:r>
              <a:rPr lang="en-US" sz="1800" dirty="0" smtClean="0"/>
              <a:t>management</a:t>
            </a:r>
            <a:endParaRPr lang="en-US" sz="1800" dirty="0"/>
          </a:p>
          <a:p>
            <a:pPr>
              <a:buClr>
                <a:schemeClr val="accent6"/>
              </a:buClr>
            </a:pPr>
            <a:r>
              <a:rPr lang="en-US" sz="2000" dirty="0"/>
              <a:t>Assign Time quota, generate temp password</a:t>
            </a:r>
            <a:r>
              <a:rPr lang="en-US" sz="2000" dirty="0" smtClean="0"/>
              <a:t>,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Distribute guest credentials by printing, email or SMS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Batch guest users </a:t>
            </a:r>
            <a:r>
              <a:rPr lang="en-US" sz="2000" dirty="0" smtClean="0"/>
              <a:t>creation option</a:t>
            </a:r>
            <a:endParaRPr lang="en-US" sz="2000" dirty="0"/>
          </a:p>
          <a:p>
            <a:pPr>
              <a:buClr>
                <a:schemeClr val="accent6"/>
              </a:buClr>
            </a:pPr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8041" y="3117744"/>
            <a:ext cx="3658594" cy="250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16207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Harvest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773082"/>
            <a:ext cx="8348133" cy="129116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Email Harvesting </a:t>
            </a:r>
            <a:endParaRPr lang="en-US" sz="2000" b="1" dirty="0" smtClean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/>
              <a:t>Policy intercepting sessions until users provide </a:t>
            </a:r>
            <a:r>
              <a:rPr lang="en-US" sz="2000" dirty="0" smtClean="0"/>
              <a:t>an email </a:t>
            </a:r>
            <a:r>
              <a:rPr lang="en-US" sz="2000" dirty="0"/>
              <a:t>address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Useful in some areas to harvest email and provide </a:t>
            </a:r>
            <a:r>
              <a:rPr lang="en-US" sz="2000" dirty="0" smtClean="0"/>
              <a:t>free </a:t>
            </a:r>
            <a:r>
              <a:rPr lang="en-US" sz="2000" dirty="0"/>
              <a:t>WiFi access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61584" y="1474586"/>
            <a:ext cx="6512114" cy="2832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28600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9487694"/>
              </p:ext>
            </p:extLst>
          </p:nvPr>
        </p:nvGraphicFramePr>
        <p:xfrm>
          <a:off x="440801" y="1344654"/>
          <a:ext cx="3987266" cy="2086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Identification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&amp; OS Fingerprinting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Classification &amp; Management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Contextual Device Information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Based Policies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Policies using Device/Device Group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820718" y="1432769"/>
            <a:ext cx="4124908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Identify device type to add into contextual information for better visibility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Enforce policies based on device types or devices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Allow organization to embrace BYOD environment securely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9318" y="5711451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Device Group List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76" y="3801533"/>
            <a:ext cx="4315908" cy="1775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20693"/>
      </p:ext>
    </p:extLst>
  </p:cSld>
  <p:clrMapOvr>
    <a:masterClrMapping/>
  </p:clrMapOvr>
  <p:transition xmlns:p14="http://schemas.microsoft.com/office/powerpoint/2010/main"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576000"/>
            <a:ext cx="8348133" cy="129116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Securing BYOD environment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Identifying device/device types to apply appropriate policy enforcements 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Additional control beyond traditional Windows AD environment</a:t>
            </a:r>
            <a:endParaRPr lang="en-US" sz="20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7183" y="3613447"/>
            <a:ext cx="26717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65" charset="0"/>
              <a:buNone/>
              <a:defRPr/>
            </a:pPr>
            <a:r>
              <a:rPr lang="en-US" sz="16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Identity Policies</a:t>
            </a:r>
          </a:p>
        </p:txBody>
      </p:sp>
      <p:sp>
        <p:nvSpPr>
          <p:cNvPr id="10" name="Pentagon 39"/>
          <p:cNvSpPr>
            <a:spLocks noChangeArrowheads="1"/>
          </p:cNvSpPr>
          <p:nvPr/>
        </p:nvSpPr>
        <p:spPr bwMode="auto">
          <a:xfrm>
            <a:off x="5285846" y="2018009"/>
            <a:ext cx="2673350" cy="900113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2" name="Pentagon 40"/>
          <p:cNvSpPr>
            <a:spLocks noChangeArrowheads="1"/>
          </p:cNvSpPr>
          <p:nvPr/>
        </p:nvSpPr>
        <p:spPr bwMode="auto">
          <a:xfrm>
            <a:off x="3072871" y="2022772"/>
            <a:ext cx="2671762" cy="898525"/>
          </a:xfrm>
          <a:prstGeom prst="homePlate">
            <a:avLst>
              <a:gd name="adj" fmla="val 50026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3" name="Pentagon 41"/>
          <p:cNvSpPr>
            <a:spLocks noChangeArrowheads="1"/>
          </p:cNvSpPr>
          <p:nvPr/>
        </p:nvSpPr>
        <p:spPr bwMode="auto">
          <a:xfrm>
            <a:off x="899583" y="2025947"/>
            <a:ext cx="2673350" cy="895350"/>
          </a:xfrm>
          <a:prstGeom prst="homePlate">
            <a:avLst>
              <a:gd name="adj" fmla="val 50026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1155171" y="2305347"/>
            <a:ext cx="22034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Device Identification</a:t>
            </a:r>
          </a:p>
        </p:txBody>
      </p:sp>
      <p:sp>
        <p:nvSpPr>
          <p:cNvPr id="15" name="TextBox 42"/>
          <p:cNvSpPr txBox="1">
            <a:spLocks noChangeArrowheads="1"/>
          </p:cNvSpPr>
          <p:nvPr/>
        </p:nvSpPr>
        <p:spPr bwMode="auto">
          <a:xfrm>
            <a:off x="3658658" y="2306934"/>
            <a:ext cx="1917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Access Control</a:t>
            </a:r>
          </a:p>
        </p:txBody>
      </p: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5870046" y="2305347"/>
            <a:ext cx="1919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Security Application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7758" y="3613447"/>
            <a:ext cx="26717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65" charset="0"/>
              <a:buNone/>
              <a:defRPr/>
            </a:pPr>
            <a:r>
              <a:rPr lang="en-US" sz="16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UTM Profiles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0680" y="3661148"/>
            <a:ext cx="304800" cy="203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0680" y="3976784"/>
            <a:ext cx="304800" cy="203200"/>
          </a:xfrm>
          <a:prstGeom prst="rect">
            <a:avLst/>
          </a:prstGeom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78921" y="1486197"/>
            <a:ext cx="7454900" cy="16271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15958" y="3672763"/>
            <a:ext cx="204567" cy="2888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45529" y="3670851"/>
            <a:ext cx="204567" cy="288801"/>
          </a:xfrm>
          <a:prstGeom prst="rect">
            <a:avLst/>
          </a:prstGeom>
        </p:spPr>
      </p:pic>
      <p:cxnSp>
        <p:nvCxnSpPr>
          <p:cNvPr id="23" name="Straight Connector 22"/>
          <p:cNvCxnSpPr>
            <a:endCxn id="13" idx="2"/>
          </p:cNvCxnSpPr>
          <p:nvPr/>
        </p:nvCxnSpPr>
        <p:spPr bwMode="auto">
          <a:xfrm flipV="1">
            <a:off x="2012421" y="2921297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V="1">
            <a:off x="4471458" y="2921297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6684433" y="2943522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26" name="Pentagon 39"/>
          <p:cNvSpPr>
            <a:spLocks noChangeArrowheads="1"/>
          </p:cNvSpPr>
          <p:nvPr/>
        </p:nvSpPr>
        <p:spPr bwMode="auto">
          <a:xfrm>
            <a:off x="893233" y="1616372"/>
            <a:ext cx="7061200" cy="3254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3387196" y="1638597"/>
            <a:ext cx="1919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>
                <a:latin typeface="Helvetica 55 Roman" charset="0"/>
                <a:cs typeface="Helvetica 55 Roman" charset="0"/>
              </a:rPr>
              <a:t>Awareness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4833" y="3594397"/>
            <a:ext cx="2360613" cy="9294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6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Agentless</a:t>
            </a: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6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Agent based</a:t>
            </a: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pic>
        <p:nvPicPr>
          <p:cNvPr id="3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999071"/>
      </p:ext>
    </p:extLst>
  </p:cSld>
  <p:clrMapOvr>
    <a:masterClrMapping/>
  </p:clrMapOvr>
  <p:transition xmlns:p14="http://schemas.microsoft.com/office/powerpoint/2010/main"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3985331"/>
            <a:ext cx="8229600" cy="2605794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Identification Techniques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Agentless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TCP Fingerprinting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MAC address </a:t>
            </a:r>
            <a:r>
              <a:rPr lang="en-US" sz="1600" dirty="0"/>
              <a:t>vendor </a:t>
            </a:r>
            <a:r>
              <a:rPr lang="en-US" sz="1600" dirty="0" smtClean="0"/>
              <a:t>codes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Network discovery protocols, DHCPv6 </a:t>
            </a:r>
            <a:r>
              <a:rPr lang="en-US" sz="1600" dirty="0" err="1" smtClean="0"/>
              <a:t>etc</a:t>
            </a:r>
            <a:endParaRPr lang="en-US" sz="1600" dirty="0" smtClean="0"/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Requires “direct” connectivity to FortiGate</a:t>
            </a:r>
          </a:p>
          <a:p>
            <a:pPr>
              <a:buClr>
                <a:schemeClr val="accent6"/>
              </a:buClr>
            </a:pPr>
            <a:endParaRPr lang="en-US" sz="1800" dirty="0"/>
          </a:p>
          <a:p>
            <a:pPr>
              <a:buClr>
                <a:schemeClr val="accent6"/>
              </a:buClr>
            </a:pPr>
            <a:endParaRPr lang="en-US" sz="2000" dirty="0" smtClean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Agent Based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Uses FortiClient</a:t>
            </a:r>
          </a:p>
          <a:p>
            <a:pPr lvl="1">
              <a:buClr>
                <a:schemeClr val="accent6"/>
              </a:buClr>
            </a:pPr>
            <a:r>
              <a:rPr lang="en-US" sz="1600" dirty="0"/>
              <a:t> Location &amp; Infrastructure Independent</a:t>
            </a:r>
          </a:p>
          <a:p>
            <a:pPr marL="287337" lvl="1" indent="0">
              <a:buClr>
                <a:schemeClr val="accent6"/>
              </a:buClr>
              <a:buNone/>
            </a:pPr>
            <a:endParaRPr lang="en-US" sz="1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Cloud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033" y="2126721"/>
            <a:ext cx="1660525" cy="111760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 bwMode="auto">
          <a:xfrm flipH="1">
            <a:off x="4403196" y="3666596"/>
            <a:ext cx="0" cy="54133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4871" y="3534833"/>
            <a:ext cx="1258887" cy="847725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6146" y="39301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158" y="39301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171" y="39428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loud-Blu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158" y="2244196"/>
            <a:ext cx="1258888" cy="8397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9458" y="2163233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9"/>
          <p:cNvCxnSpPr>
            <a:cxnSpLocks noChangeShapeType="1"/>
            <a:stCxn id="14" idx="3"/>
            <a:endCxn id="13" idx="1"/>
          </p:cNvCxnSpPr>
          <p:nvPr/>
        </p:nvCxnSpPr>
        <p:spPr bwMode="auto">
          <a:xfrm flipV="1">
            <a:off x="5203296" y="2664883"/>
            <a:ext cx="1439862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20"/>
          <p:cNvCxnSpPr>
            <a:cxnSpLocks noChangeShapeType="1"/>
            <a:stCxn id="14" idx="2"/>
            <a:endCxn id="9" idx="0"/>
          </p:cNvCxnSpPr>
          <p:nvPr/>
        </p:nvCxnSpPr>
        <p:spPr bwMode="auto">
          <a:xfrm>
            <a:off x="4455583" y="3209396"/>
            <a:ext cx="9525" cy="325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849533" y="3241146"/>
            <a:ext cx="8270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INTERNET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4595283" y="3288771"/>
            <a:ext cx="4619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DMZ</a:t>
            </a:r>
          </a:p>
        </p:txBody>
      </p:sp>
      <p:sp>
        <p:nvSpPr>
          <p:cNvPr id="19" name="Freeform 18"/>
          <p:cNvSpPr/>
          <p:nvPr/>
        </p:nvSpPr>
        <p:spPr>
          <a:xfrm>
            <a:off x="2961746" y="2223558"/>
            <a:ext cx="1417637" cy="1520825"/>
          </a:xfrm>
          <a:custGeom>
            <a:avLst/>
            <a:gdLst>
              <a:gd name="connsiteX0" fmla="*/ 0 w 3110846"/>
              <a:gd name="connsiteY0" fmla="*/ 0 h 1521427"/>
              <a:gd name="connsiteX1" fmla="*/ 820149 w 3110846"/>
              <a:gd name="connsiteY1" fmla="*/ 291055 h 1521427"/>
              <a:gd name="connsiteX2" fmla="*/ 2090057 w 3110846"/>
              <a:gd name="connsiteY2" fmla="*/ 436583 h 1521427"/>
              <a:gd name="connsiteX3" fmla="*/ 3016032 w 3110846"/>
              <a:gd name="connsiteY3" fmla="*/ 436583 h 1521427"/>
              <a:gd name="connsiteX4" fmla="*/ 3095401 w 3110846"/>
              <a:gd name="connsiteY4" fmla="*/ 1521427 h 1521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0846" h="1521427">
                <a:moveTo>
                  <a:pt x="0" y="0"/>
                </a:moveTo>
                <a:cubicBezTo>
                  <a:pt x="235903" y="109145"/>
                  <a:pt x="471806" y="218291"/>
                  <a:pt x="820149" y="291055"/>
                </a:cubicBezTo>
                <a:cubicBezTo>
                  <a:pt x="1168492" y="363819"/>
                  <a:pt x="1724077" y="412328"/>
                  <a:pt x="2090057" y="436583"/>
                </a:cubicBezTo>
                <a:cubicBezTo>
                  <a:pt x="2456037" y="460838"/>
                  <a:pt x="2848475" y="255776"/>
                  <a:pt x="3016032" y="436583"/>
                </a:cubicBezTo>
                <a:cubicBezTo>
                  <a:pt x="3183589" y="617390"/>
                  <a:pt x="3073354" y="1325185"/>
                  <a:pt x="3095401" y="1521427"/>
                </a:cubicBezTo>
              </a:path>
            </a:pathLst>
          </a:custGeom>
          <a:ln w="38100" cmpd="sng">
            <a:solidFill>
              <a:schemeClr val="accent5">
                <a:lumMod val="7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0" name="Freeform 24"/>
          <p:cNvSpPr>
            <a:spLocks/>
          </p:cNvSpPr>
          <p:nvPr/>
        </p:nvSpPr>
        <p:spPr bwMode="auto">
          <a:xfrm>
            <a:off x="3860271" y="2104496"/>
            <a:ext cx="3940175" cy="555625"/>
          </a:xfrm>
          <a:custGeom>
            <a:avLst/>
            <a:gdLst>
              <a:gd name="T0" fmla="*/ 0 w 3254140"/>
              <a:gd name="T1" fmla="*/ 4216962 h 489503"/>
              <a:gd name="T2" fmla="*/ 858635 w 3254140"/>
              <a:gd name="T3" fmla="*/ 3077250 h 489503"/>
              <a:gd name="T4" fmla="*/ 1717273 w 3254140"/>
              <a:gd name="T5" fmla="*/ 2849307 h 489503"/>
              <a:gd name="T6" fmla="*/ 1885936 w 3254140"/>
              <a:gd name="T7" fmla="*/ 0 h 4895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54140" h="489503">
                <a:moveTo>
                  <a:pt x="0" y="489503"/>
                </a:moveTo>
                <a:cubicBezTo>
                  <a:pt x="493853" y="436584"/>
                  <a:pt x="987707" y="383665"/>
                  <a:pt x="1481560" y="357205"/>
                </a:cubicBezTo>
                <a:cubicBezTo>
                  <a:pt x="1975413" y="330745"/>
                  <a:pt x="2667689" y="390279"/>
                  <a:pt x="2963119" y="330745"/>
                </a:cubicBezTo>
                <a:cubicBezTo>
                  <a:pt x="3258549" y="271211"/>
                  <a:pt x="3205637" y="52919"/>
                  <a:pt x="3254140" y="0"/>
                </a:cubicBezTo>
              </a:path>
            </a:pathLst>
          </a:custGeom>
          <a:noFill/>
          <a:ln w="38100" cmpd="sng">
            <a:solidFill>
              <a:srgbClr val="33719D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21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7933" y="3263371"/>
            <a:ext cx="555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683" y="3644371"/>
            <a:ext cx="5270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reeform 22"/>
          <p:cNvSpPr/>
          <p:nvPr/>
        </p:nvSpPr>
        <p:spPr>
          <a:xfrm>
            <a:off x="2961746" y="2672821"/>
            <a:ext cx="4743450" cy="463550"/>
          </a:xfrm>
          <a:custGeom>
            <a:avLst/>
            <a:gdLst>
              <a:gd name="connsiteX0" fmla="*/ 0 w 6098204"/>
              <a:gd name="connsiteY0" fmla="*/ 396960 h 463109"/>
              <a:gd name="connsiteX1" fmla="*/ 939203 w 6098204"/>
              <a:gd name="connsiteY1" fmla="*/ 66215 h 463109"/>
              <a:gd name="connsiteX2" fmla="*/ 1521244 w 6098204"/>
              <a:gd name="connsiteY2" fmla="*/ 66215 h 463109"/>
              <a:gd name="connsiteX3" fmla="*/ 2592729 w 6098204"/>
              <a:gd name="connsiteY3" fmla="*/ 92674 h 463109"/>
              <a:gd name="connsiteX4" fmla="*/ 3346737 w 6098204"/>
              <a:gd name="connsiteY4" fmla="*/ 66215 h 463109"/>
              <a:gd name="connsiteX5" fmla="*/ 4563732 w 6098204"/>
              <a:gd name="connsiteY5" fmla="*/ 66 h 463109"/>
              <a:gd name="connsiteX6" fmla="*/ 5502935 w 6098204"/>
              <a:gd name="connsiteY6" fmla="*/ 79445 h 463109"/>
              <a:gd name="connsiteX7" fmla="*/ 6098204 w 6098204"/>
              <a:gd name="connsiteY7" fmla="*/ 463109 h 46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04" h="463109">
                <a:moveTo>
                  <a:pt x="0" y="396960"/>
                </a:moveTo>
                <a:cubicBezTo>
                  <a:pt x="342831" y="259149"/>
                  <a:pt x="685662" y="121339"/>
                  <a:pt x="939203" y="66215"/>
                </a:cubicBezTo>
                <a:cubicBezTo>
                  <a:pt x="1192744" y="11091"/>
                  <a:pt x="1245656" y="61805"/>
                  <a:pt x="1521244" y="66215"/>
                </a:cubicBezTo>
                <a:lnTo>
                  <a:pt x="2592729" y="92674"/>
                </a:lnTo>
                <a:cubicBezTo>
                  <a:pt x="2896978" y="92674"/>
                  <a:pt x="3346737" y="66215"/>
                  <a:pt x="3346737" y="66215"/>
                </a:cubicBezTo>
                <a:cubicBezTo>
                  <a:pt x="3675237" y="50780"/>
                  <a:pt x="4204366" y="-2139"/>
                  <a:pt x="4563732" y="66"/>
                </a:cubicBezTo>
                <a:cubicBezTo>
                  <a:pt x="4923098" y="2271"/>
                  <a:pt x="5247190" y="2271"/>
                  <a:pt x="5502935" y="79445"/>
                </a:cubicBezTo>
                <a:cubicBezTo>
                  <a:pt x="5758680" y="156619"/>
                  <a:pt x="5998993" y="396960"/>
                  <a:pt x="6098204" y="463109"/>
                </a:cubicBezTo>
              </a:path>
            </a:pathLst>
          </a:custGeom>
          <a:ln w="38100" cmpd="sng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24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0496" y="2515658"/>
            <a:ext cx="5334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4858" y="1350433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4821" y="2874433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271" y="1583796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Freeform 27"/>
          <p:cNvSpPr/>
          <p:nvPr/>
        </p:nvSpPr>
        <p:spPr>
          <a:xfrm>
            <a:off x="4590521" y="2252133"/>
            <a:ext cx="2601912" cy="1485900"/>
          </a:xfrm>
          <a:custGeom>
            <a:avLst/>
            <a:gdLst>
              <a:gd name="connsiteX0" fmla="*/ 2105696 w 2605759"/>
              <a:gd name="connsiteY0" fmla="*/ 0 h 1486097"/>
              <a:gd name="connsiteX1" fmla="*/ 2605627 w 2605759"/>
              <a:gd name="connsiteY1" fmla="*/ 310730 h 1486097"/>
              <a:gd name="connsiteX2" fmla="*/ 2065161 w 2605759"/>
              <a:gd name="connsiteY2" fmla="*/ 634969 h 1486097"/>
              <a:gd name="connsiteX3" fmla="*/ 1146370 w 2605759"/>
              <a:gd name="connsiteY3" fmla="*/ 702519 h 1486097"/>
              <a:gd name="connsiteX4" fmla="*/ 416742 w 2605759"/>
              <a:gd name="connsiteY4" fmla="*/ 716029 h 1486097"/>
              <a:gd name="connsiteX5" fmla="*/ 24904 w 2605759"/>
              <a:gd name="connsiteY5" fmla="*/ 905169 h 1486097"/>
              <a:gd name="connsiteX6" fmla="*/ 38416 w 2605759"/>
              <a:gd name="connsiteY6" fmla="*/ 1486097 h 1486097"/>
              <a:gd name="connsiteX0" fmla="*/ 2101749 w 2601812"/>
              <a:gd name="connsiteY0" fmla="*/ 0 h 1486097"/>
              <a:gd name="connsiteX1" fmla="*/ 2601680 w 2601812"/>
              <a:gd name="connsiteY1" fmla="*/ 310730 h 1486097"/>
              <a:gd name="connsiteX2" fmla="*/ 2061214 w 2601812"/>
              <a:gd name="connsiteY2" fmla="*/ 634969 h 1486097"/>
              <a:gd name="connsiteX3" fmla="*/ 1142423 w 2601812"/>
              <a:gd name="connsiteY3" fmla="*/ 702519 h 1486097"/>
              <a:gd name="connsiteX4" fmla="*/ 358749 w 2601812"/>
              <a:gd name="connsiteY4" fmla="*/ 621459 h 1486097"/>
              <a:gd name="connsiteX5" fmla="*/ 20957 w 2601812"/>
              <a:gd name="connsiteY5" fmla="*/ 905169 h 1486097"/>
              <a:gd name="connsiteX6" fmla="*/ 34469 w 2601812"/>
              <a:gd name="connsiteY6" fmla="*/ 1486097 h 148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1812" h="1486097">
                <a:moveTo>
                  <a:pt x="2101749" y="0"/>
                </a:moveTo>
                <a:cubicBezTo>
                  <a:pt x="2355092" y="102451"/>
                  <a:pt x="2608436" y="204902"/>
                  <a:pt x="2601680" y="310730"/>
                </a:cubicBezTo>
                <a:cubicBezTo>
                  <a:pt x="2594924" y="416558"/>
                  <a:pt x="2304423" y="569671"/>
                  <a:pt x="2061214" y="634969"/>
                </a:cubicBezTo>
                <a:cubicBezTo>
                  <a:pt x="1818005" y="700267"/>
                  <a:pt x="1426167" y="704771"/>
                  <a:pt x="1142423" y="702519"/>
                </a:cubicBezTo>
                <a:cubicBezTo>
                  <a:pt x="858679" y="700267"/>
                  <a:pt x="545660" y="587684"/>
                  <a:pt x="358749" y="621459"/>
                </a:cubicBezTo>
                <a:cubicBezTo>
                  <a:pt x="171838" y="655234"/>
                  <a:pt x="75004" y="761063"/>
                  <a:pt x="20957" y="905169"/>
                </a:cubicBezTo>
                <a:cubicBezTo>
                  <a:pt x="-33090" y="1049275"/>
                  <a:pt x="34469" y="1486097"/>
                  <a:pt x="34469" y="1486097"/>
                </a:cubicBezTo>
              </a:path>
            </a:pathLst>
          </a:custGeom>
          <a:ln w="28575" cmpd="sng">
            <a:solidFill>
              <a:schemeClr val="accent4"/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9" name="Picture 28" descr="Cloud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96" y="1610783"/>
            <a:ext cx="1660525" cy="111760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Router_L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83" y="2155296"/>
            <a:ext cx="657225" cy="45402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8" y="1264708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Oval 31"/>
          <p:cNvSpPr/>
          <p:nvPr/>
        </p:nvSpPr>
        <p:spPr bwMode="auto">
          <a:xfrm>
            <a:off x="753533" y="1648883"/>
            <a:ext cx="300038" cy="261938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100" b="1" dirty="0">
                <a:solidFill>
                  <a:srgbClr val="FFFFFF"/>
                </a:solidFill>
              </a:rPr>
              <a:t>FC</a:t>
            </a:r>
          </a:p>
        </p:txBody>
      </p:sp>
      <p:sp>
        <p:nvSpPr>
          <p:cNvPr id="33" name="Oval 32"/>
          <p:cNvSpPr/>
          <p:nvPr/>
        </p:nvSpPr>
        <p:spPr bwMode="auto">
          <a:xfrm>
            <a:off x="6601883" y="1891771"/>
            <a:ext cx="301625" cy="263525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100" b="1" dirty="0">
                <a:solidFill>
                  <a:srgbClr val="FFFFFF"/>
                </a:solidFill>
              </a:rPr>
              <a:t>FC</a:t>
            </a:r>
          </a:p>
        </p:txBody>
      </p:sp>
      <p:pic>
        <p:nvPicPr>
          <p:cNvPr id="34" name="Picture 33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4508" y="1944158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bilePhone_L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8046" y="2915708"/>
            <a:ext cx="265112" cy="55086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9" descr="arrow-red-up8.png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104728">
            <a:off x="1635390" y="2811727"/>
            <a:ext cx="3476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629708" y="3628496"/>
            <a:ext cx="156051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04040"/>
                </a:solidFill>
                <a:latin typeface="Comic Sans MS"/>
                <a:cs typeface="Comic Sans MS"/>
              </a:rPr>
              <a:t>   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Comic Sans MS"/>
                <a:cs typeface="Comic Sans MS"/>
              </a:rPr>
              <a:t>Agentless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66346" y="1074208"/>
            <a:ext cx="15621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04040"/>
                </a:solidFill>
                <a:latin typeface="Comic Sans MS"/>
                <a:cs typeface="Comic Sans MS"/>
              </a:rPr>
              <a:t>   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Comic Sans MS"/>
                <a:cs typeface="Comic Sans MS"/>
              </a:rPr>
              <a:t>with Agent</a:t>
            </a:r>
          </a:p>
        </p:txBody>
      </p:sp>
      <p:pic>
        <p:nvPicPr>
          <p:cNvPr id="39" name="Picture 19" descr="arrow-red-up8.png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26435">
            <a:off x="1352815" y="1027377"/>
            <a:ext cx="3476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4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45" name="Right Triangle 4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9700219"/>
      </p:ext>
    </p:extLst>
  </p:cSld>
  <p:clrMapOvr>
    <a:masterClrMapping/>
  </p:clrMapOvr>
  <p:transition xmlns:p14="http://schemas.microsoft.com/office/powerpoint/2010/main"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04801" y="3468281"/>
            <a:ext cx="2754707" cy="2639054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Based on regularly updated device/OS signatures and MAC address vendor lists DB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Automatic detection &amp; categorization into predefined device groups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183442" y="3468281"/>
            <a:ext cx="2754707" cy="2639054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Enabled per Device-based Policy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Force detect device by HTTP communication (HTTP User-Agent)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Email collection/ Endpoint compliance portal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6166352" y="3469465"/>
            <a:ext cx="2754707" cy="262884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Agent captures systems information and relay to FortiGate, 100% Accurate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Allow device identification on remote networks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243023"/>
            <a:ext cx="315547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9E0000"/>
                </a:solidFill>
              </a:rPr>
              <a:t>TCP </a:t>
            </a:r>
            <a:r>
              <a:rPr lang="en-US" sz="1800" b="1" dirty="0" smtClean="0">
                <a:solidFill>
                  <a:srgbClr val="9E0000"/>
                </a:solidFill>
              </a:rPr>
              <a:t>Fingerprinting, Network Discovery  </a:t>
            </a:r>
            <a:endParaRPr lang="en-US" sz="1800" b="1" dirty="0">
              <a:solidFill>
                <a:srgbClr val="9E0000"/>
              </a:solidFill>
            </a:endParaRPr>
          </a:p>
          <a:p>
            <a:pPr algn="ctr"/>
            <a:r>
              <a:rPr lang="en-US" sz="1800" b="1" dirty="0">
                <a:solidFill>
                  <a:srgbClr val="9E0000"/>
                </a:solidFill>
              </a:rPr>
              <a:t>&amp; MAC </a:t>
            </a:r>
            <a:r>
              <a:rPr lang="en-US" sz="1800" b="1" dirty="0" smtClean="0">
                <a:solidFill>
                  <a:srgbClr val="9E0000"/>
                </a:solidFill>
              </a:rPr>
              <a:t>Address </a:t>
            </a:r>
            <a:endParaRPr lang="en-US" sz="1800" b="1" dirty="0">
              <a:solidFill>
                <a:srgbClr val="9E0000"/>
              </a:solidFill>
            </a:endParaRPr>
          </a:p>
          <a:p>
            <a:pPr algn="ctr"/>
            <a:r>
              <a:rPr lang="en-US" sz="1800" b="1" dirty="0">
                <a:solidFill>
                  <a:srgbClr val="9E0000"/>
                </a:solidFill>
              </a:rPr>
              <a:t>Vendor Code</a:t>
            </a:r>
          </a:p>
          <a:p>
            <a:endParaRPr lang="en-US" sz="1400" dirty="0" smtClean="0">
              <a:solidFill>
                <a:srgbClr val="9E0000"/>
              </a:solidFill>
              <a:latin typeface="Helvetica 55 Roman"/>
              <a:cs typeface="Helvetica 55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1" y="1547823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E0000"/>
                </a:solidFill>
              </a:rPr>
              <a:t>Captive Portal</a:t>
            </a:r>
            <a:endParaRPr lang="en-US" sz="1800" b="1" dirty="0">
              <a:solidFill>
                <a:srgbClr val="9E0000"/>
              </a:solidFill>
            </a:endParaRPr>
          </a:p>
          <a:p>
            <a:endParaRPr lang="en-US" sz="1400" dirty="0" smtClean="0">
              <a:solidFill>
                <a:srgbClr val="9E0000"/>
              </a:solidFill>
              <a:latin typeface="Helvetica 55 Roman"/>
              <a:cs typeface="Helvetica 55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1" y="1547823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E0000"/>
                </a:solidFill>
              </a:rPr>
              <a:t>Endpoint Agent</a:t>
            </a:r>
            <a:endParaRPr lang="en-US" sz="1800" b="1" dirty="0">
              <a:solidFill>
                <a:srgbClr val="9E0000"/>
              </a:solidFill>
            </a:endParaRPr>
          </a:p>
          <a:p>
            <a:endParaRPr lang="en-US" sz="1400" dirty="0" smtClean="0">
              <a:solidFill>
                <a:srgbClr val="9E0000"/>
              </a:solidFill>
              <a:latin typeface="Helvetica 55 Roman"/>
              <a:cs typeface="Helvetica 55 Roman"/>
            </a:endParaRPr>
          </a:p>
        </p:txBody>
      </p:sp>
      <p:pic>
        <p:nvPicPr>
          <p:cNvPr id="11" name="Picture 10" descr="Laptop-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1094" y="2419303"/>
            <a:ext cx="966788" cy="93186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894" y="2876503"/>
            <a:ext cx="46695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441" y="2432398"/>
            <a:ext cx="10572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1" y="2445492"/>
            <a:ext cx="103187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7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0" r="-1"/>
          <a:stretch/>
        </p:blipFill>
        <p:spPr>
          <a:xfrm>
            <a:off x="6718301" y="5473855"/>
            <a:ext cx="449299" cy="4328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3367" y="5454061"/>
            <a:ext cx="396633" cy="4515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1589" y="5468829"/>
            <a:ext cx="425612" cy="4368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8094577" y="5468829"/>
            <a:ext cx="439824" cy="436825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6" name="Right Triangle 2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9699577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057400"/>
            <a:ext cx="4953000" cy="388884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Additional device information detection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Hostname: Internal DHCP server, traffic scan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Email address: Email collection Captive portal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Username: </a:t>
            </a:r>
            <a:r>
              <a:rPr lang="en-US" sz="2000" dirty="0"/>
              <a:t>Authentication services or </a:t>
            </a:r>
            <a:br>
              <a:rPr lang="en-US" sz="2000" dirty="0"/>
            </a:br>
            <a:r>
              <a:rPr lang="en-US" sz="2000" dirty="0" smtClean="0"/>
              <a:t>“</a:t>
            </a:r>
            <a:r>
              <a:rPr lang="en-US" sz="2000" dirty="0"/>
              <a:t>device-user-</a:t>
            </a:r>
            <a:r>
              <a:rPr lang="en-US" sz="2000" dirty="0" smtClean="0"/>
              <a:t>identification enable” which extracts info via traffic scanning (enable default)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429000"/>
            <a:ext cx="339749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158146"/>
      </p:ext>
    </p:extLst>
  </p:cSld>
  <p:clrMapOvr>
    <a:masterClrMapping/>
  </p:clrMapOvr>
  <p:transition xmlns:p14="http://schemas.microsoft.com/office/powerpoint/2010/main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188976"/>
            <a:ext cx="8229600" cy="5205072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Device </a:t>
            </a:r>
            <a:r>
              <a:rPr lang="en-US" sz="1800" b="1" dirty="0">
                <a:solidFill>
                  <a:srgbClr val="9E0000"/>
                </a:solidFill>
              </a:rPr>
              <a:t>Detection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A </a:t>
            </a:r>
            <a:r>
              <a:rPr lang="en-US" sz="1800" dirty="0"/>
              <a:t>webpage that should let the user send some traffic in order to detect the device type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No replacement message when successful, user have to reload the webpage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If failed, a replacement message will be present</a:t>
            </a:r>
          </a:p>
          <a:p>
            <a:pPr marL="0" indent="0">
              <a:buClr>
                <a:schemeClr val="accent6"/>
              </a:buClr>
              <a:buNone/>
            </a:pPr>
            <a:endParaRPr lang="en-US" sz="1800" b="1" dirty="0" smtClean="0">
              <a:solidFill>
                <a:schemeClr val="accent4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Email Collection</a:t>
            </a:r>
            <a:endParaRPr lang="en-US" sz="18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800" dirty="0" smtClean="0"/>
              <a:t>Collect </a:t>
            </a:r>
            <a:r>
              <a:rPr lang="en-US" sz="1800" dirty="0"/>
              <a:t>an email address as a means of identifying the device </a:t>
            </a:r>
            <a:r>
              <a:rPr lang="en-US" sz="1800" dirty="0" smtClean="0"/>
              <a:t>user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When the </a:t>
            </a:r>
            <a:r>
              <a:rPr lang="en-US" sz="1800" dirty="0"/>
              <a:t>email address has been verified, the device is added to the Collected Emails device group</a:t>
            </a:r>
            <a:endParaRPr lang="en-US" sz="1800" dirty="0" smtClean="0"/>
          </a:p>
          <a:p>
            <a:pPr marL="0" indent="0">
              <a:buClr>
                <a:schemeClr val="accent6"/>
              </a:buClr>
              <a:buNone/>
            </a:pPr>
            <a:endParaRPr lang="en-US" sz="1800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Endpoint Compliance</a:t>
            </a:r>
            <a:endParaRPr lang="en-US" sz="18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1800" dirty="0" smtClean="0"/>
              <a:t>Acts </a:t>
            </a:r>
            <a:r>
              <a:rPr lang="en-US" sz="1800" dirty="0"/>
              <a:t>as a quarantine for devices that are not protected by </a:t>
            </a:r>
            <a:r>
              <a:rPr lang="en-US" sz="1800" dirty="0" smtClean="0"/>
              <a:t>FortiClient</a:t>
            </a:r>
            <a:endParaRPr lang="en-US" sz="1800" dirty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Provides </a:t>
            </a:r>
            <a:r>
              <a:rPr lang="en-US" sz="1800" dirty="0"/>
              <a:t>links to obtain the FortiClient software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Captive Portals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0164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802" y="2183290"/>
            <a:ext cx="7754724" cy="3965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Isosceles Triangle 26"/>
          <p:cNvSpPr/>
          <p:nvPr/>
        </p:nvSpPr>
        <p:spPr>
          <a:xfrm rot="10800000" flipV="1">
            <a:off x="315233" y="398498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895" y="4420935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Group Management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2" name="Isosceles Triangle 26"/>
          <p:cNvSpPr/>
          <p:nvPr/>
        </p:nvSpPr>
        <p:spPr>
          <a:xfrm rot="10800000">
            <a:off x="2243477" y="122618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21976" y="1418938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Manual add/edit Devices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 flipV="1">
            <a:off x="1431345" y="297542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86007" y="341138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Status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6573428" y="320889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28090" y="3644848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Connection Information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9" name="Isosceles Triangle 26"/>
          <p:cNvSpPr/>
          <p:nvPr/>
        </p:nvSpPr>
        <p:spPr>
          <a:xfrm rot="10800000" flipV="1">
            <a:off x="4023833" y="500063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8495" y="543659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User Information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Device Definition</a:t>
            </a:r>
            <a:endParaRPr lang="en-US" sz="2000" b="1" dirty="0">
              <a:solidFill>
                <a:srgbClr val="9E0000"/>
              </a:solidFill>
            </a:endParaRPr>
          </a:p>
        </p:txBody>
      </p:sp>
      <p:sp>
        <p:nvSpPr>
          <p:cNvPr id="22" name="Isosceles Triangle 26"/>
          <p:cNvSpPr/>
          <p:nvPr/>
        </p:nvSpPr>
        <p:spPr>
          <a:xfrm rot="10800000" flipV="1">
            <a:off x="2862689" y="2641428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7351" y="307738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Multiple MAC address merge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793709423"/>
      </p:ext>
    </p:extLst>
  </p:cSld>
  <p:clrMapOvr>
    <a:masterClrMapping/>
  </p:clrMapOvr>
  <p:transition xmlns:p14="http://schemas.microsoft.com/office/powerpoint/2010/main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" y="1665811"/>
            <a:ext cx="7772400" cy="4550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Device Groups</a:t>
            </a:r>
            <a:endParaRPr lang="en-US" sz="2000" b="1" dirty="0">
              <a:solidFill>
                <a:srgbClr val="9E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514600"/>
            <a:ext cx="4779645" cy="383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Isosceles Triangle 26"/>
          <p:cNvSpPr/>
          <p:nvPr/>
        </p:nvSpPr>
        <p:spPr>
          <a:xfrm rot="10800000" flipV="1">
            <a:off x="337213" y="508179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5" name="Isosceles Triangle 26"/>
          <p:cNvSpPr/>
          <p:nvPr/>
        </p:nvSpPr>
        <p:spPr>
          <a:xfrm rot="10800000">
            <a:off x="3880718" y="197128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62400" y="2133600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Group </a:t>
            </a:r>
          </a:p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Drill-down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9440" y="554522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Predefined group for auto categorization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8" name="Isosceles Triangle 26"/>
          <p:cNvSpPr/>
          <p:nvPr/>
        </p:nvSpPr>
        <p:spPr>
          <a:xfrm rot="10800000" flipV="1">
            <a:off x="209033" y="214013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4460" y="257308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Manual defined Custom group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8" name="Right Triangle 1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3388162"/>
      </p:ext>
    </p:extLst>
  </p:cSld>
  <p:clrMapOvr>
    <a:masterClrMapping/>
  </p:clrMapOvr>
  <p:transition xmlns:p14="http://schemas.microsoft.com/office/powerpoint/2010/main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1287384" y="1351566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23900" lvl="2"/>
            <a:r>
              <a:rPr lang="en-US" sz="2000" b="1" dirty="0">
                <a:solidFill>
                  <a:srgbClr val="9E0000"/>
                </a:solidFill>
                <a:latin typeface="+mn-lt"/>
                <a:cs typeface="Arial Narrow"/>
              </a:rPr>
              <a:t>Powerful on-demand query tool that provides contextual results with </a:t>
            </a:r>
            <a:r>
              <a:rPr lang="en-US" sz="2000" b="1" dirty="0" smtClean="0">
                <a:solidFill>
                  <a:srgbClr val="9E0000"/>
                </a:solidFill>
                <a:latin typeface="+mn-lt"/>
                <a:cs typeface="Arial Narrow"/>
              </a:rPr>
              <a:t>drill down </a:t>
            </a:r>
            <a:r>
              <a:rPr lang="en-US" sz="2000" b="1" dirty="0">
                <a:solidFill>
                  <a:srgbClr val="9E0000"/>
                </a:solidFill>
                <a:latin typeface="+mn-lt"/>
                <a:cs typeface="Arial Narrow"/>
              </a:rPr>
              <a:t>capabilities</a:t>
            </a:r>
          </a:p>
        </p:txBody>
      </p:sp>
      <p:pic>
        <p:nvPicPr>
          <p:cNvPr id="7" name="Picture 6" descr="DrillDow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063" y="1273161"/>
            <a:ext cx="1213972" cy="10453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829801"/>
              </p:ext>
            </p:extLst>
          </p:nvPr>
        </p:nvGraphicFramePr>
        <p:xfrm>
          <a:off x="6161287" y="4321650"/>
          <a:ext cx="2217998" cy="1554479"/>
        </p:xfrm>
        <a:graphic>
          <a:graphicData uri="http://schemas.openxmlformats.org/drawingml/2006/table">
            <a:tbl>
              <a:tblPr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17998"/>
              </a:tblGrid>
              <a:tr h="4809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FFFFFF"/>
                          </a:solidFill>
                        </a:rPr>
                        <a:t>Assists in network troubleshooting </a:t>
                      </a:r>
                      <a:endParaRPr lang="en-US" sz="1800" dirty="0">
                        <a:solidFill>
                          <a:srgbClr val="FFFFFF"/>
                        </a:solidFill>
                      </a:endParaRPr>
                    </a:p>
                  </a:txBody>
                  <a:tcPr horzOverflow="overflow">
                    <a:solidFill>
                      <a:srgbClr val="3C3C3C"/>
                    </a:solidFill>
                  </a:tcPr>
                </a:tc>
              </a:tr>
              <a:tr h="490134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Provides insights to optimizing networks &amp; productivity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1" name="Rounded Rectangular Callout 10"/>
          <p:cNvSpPr/>
          <p:nvPr/>
        </p:nvSpPr>
        <p:spPr bwMode="auto">
          <a:xfrm>
            <a:off x="6163535" y="2647225"/>
            <a:ext cx="2237206" cy="1328201"/>
          </a:xfrm>
          <a:prstGeom prst="wedgeRoundRectCallout">
            <a:avLst>
              <a:gd name="adj1" fmla="val -34896"/>
              <a:gd name="adj2" fmla="val 8119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i="1" dirty="0">
                <a:latin typeface="Comic Sans MS"/>
                <a:cs typeface="Comic Sans MS"/>
              </a:rPr>
              <a:t>Why a particular group of users is having trouble using the cloud based ERP system</a:t>
            </a:r>
            <a:r>
              <a:rPr lang="en-US" sz="1600" i="1" dirty="0" smtClean="0">
                <a:latin typeface="Comic Sans MS"/>
                <a:cs typeface="Comic Sans MS"/>
              </a:rPr>
              <a:t>?</a:t>
            </a:r>
            <a:endParaRPr lang="en-US" sz="1600" i="1" dirty="0">
              <a:latin typeface="Comic Sans MS"/>
              <a:cs typeface="Comic Sans MS"/>
            </a:endParaRPr>
          </a:p>
        </p:txBody>
      </p:sp>
      <p:graphicFrame>
        <p:nvGraphicFramePr>
          <p:cNvPr id="13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050052"/>
              </p:ext>
            </p:extLst>
          </p:nvPr>
        </p:nvGraphicFramePr>
        <p:xfrm>
          <a:off x="893575" y="4321650"/>
          <a:ext cx="2217998" cy="1554479"/>
        </p:xfrm>
        <a:graphic>
          <a:graphicData uri="http://schemas.openxmlformats.org/drawingml/2006/table">
            <a:tbl>
              <a:tblPr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17998"/>
              </a:tblGrid>
              <a:tr h="4809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FFFFFF"/>
                          </a:solidFill>
                        </a:rPr>
                        <a:t>Acquires proactive security knowledge </a:t>
                      </a:r>
                      <a:endParaRPr lang="en-US" sz="1800" dirty="0">
                        <a:solidFill>
                          <a:srgbClr val="FFFFFF"/>
                        </a:solidFill>
                      </a:endParaRPr>
                    </a:p>
                  </a:txBody>
                  <a:tcPr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4901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Supports proactive security management</a:t>
                      </a:r>
                      <a:endParaRPr lang="en-US" sz="1800" dirty="0"/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4" name="Rounded Rectangular Callout 13"/>
          <p:cNvSpPr/>
          <p:nvPr/>
        </p:nvSpPr>
        <p:spPr bwMode="auto">
          <a:xfrm>
            <a:off x="895823" y="2647225"/>
            <a:ext cx="2237206" cy="1328201"/>
          </a:xfrm>
          <a:prstGeom prst="wedgeRoundRectCallout">
            <a:avLst>
              <a:gd name="adj1" fmla="val -34896"/>
              <a:gd name="adj2" fmla="val 8119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i="1" dirty="0">
                <a:latin typeface="Comic Sans MS"/>
                <a:cs typeface="Comic Sans MS"/>
              </a:rPr>
              <a:t>Is there an abnormality that needs further investigation?</a:t>
            </a:r>
          </a:p>
        </p:txBody>
      </p:sp>
      <p:graphicFrame>
        <p:nvGraphicFramePr>
          <p:cNvPr id="15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855415"/>
              </p:ext>
            </p:extLst>
          </p:nvPr>
        </p:nvGraphicFramePr>
        <p:xfrm>
          <a:off x="3541999" y="4321650"/>
          <a:ext cx="2217998" cy="1554479"/>
        </p:xfrm>
        <a:graphic>
          <a:graphicData uri="http://schemas.openxmlformats.org/drawingml/2006/table">
            <a:tbl>
              <a:tblPr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17998"/>
              </a:tblGrid>
              <a:tr h="4809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Identifies network and threat status </a:t>
                      </a:r>
                    </a:p>
                  </a:txBody>
                  <a:tcPr horzOverflow="overflow">
                    <a:solidFill>
                      <a:srgbClr val="3C3C3C"/>
                    </a:solidFill>
                  </a:tcPr>
                </a:tc>
              </a:tr>
              <a:tr h="490134">
                <a:tc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Resolves threats and networking problems quickly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6" name="Rounded Rectangular Callout 15"/>
          <p:cNvSpPr/>
          <p:nvPr/>
        </p:nvSpPr>
        <p:spPr bwMode="auto">
          <a:xfrm>
            <a:off x="3544247" y="2647225"/>
            <a:ext cx="2237206" cy="1328201"/>
          </a:xfrm>
          <a:prstGeom prst="wedgeRoundRectCallout">
            <a:avLst>
              <a:gd name="adj1" fmla="val -34896"/>
              <a:gd name="adj2" fmla="val 8119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i="1" dirty="0">
                <a:latin typeface="Comic Sans MS"/>
                <a:cs typeface="Comic Sans MS"/>
              </a:rPr>
              <a:t>Is my users abusing the network and how so?</a:t>
            </a:r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FortiViewer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3" name="Right Triangle 2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3913698"/>
      </p:ext>
    </p:extLst>
  </p:cSld>
  <p:clrMapOvr>
    <a:masterClrMapping/>
  </p:clrMapOvr>
  <p:transition xmlns:p14="http://schemas.microsoft.com/office/powerpoint/2010/main"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1900"/>
            <a:ext cx="9144000" cy="33154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9600" y="5715000"/>
            <a:ext cx="8229600" cy="533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Device contextual Information available on widgets, logs &amp; reports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419600"/>
            <a:ext cx="8765955" cy="1163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92" y="1828800"/>
            <a:ext cx="4160982" cy="269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3124200"/>
            <a:ext cx="4581153" cy="26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755263"/>
      </p:ext>
    </p:extLst>
  </p:cSld>
  <p:clrMapOvr>
    <a:masterClrMapping/>
  </p:clrMapOvr>
  <p:transition xmlns:p14="http://schemas.microsoft.com/office/powerpoint/2010/main"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734208"/>
              </p:ext>
            </p:extLst>
          </p:nvPr>
        </p:nvGraphicFramePr>
        <p:xfrm>
          <a:off x="440801" y="1344654"/>
          <a:ext cx="3987266" cy="29634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FortiClient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Multi-OS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 Posture Checking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 remote user and device identification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“Off-net” and Mobile Security Policy Enforcement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VPN &amp; Security Setting Provision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Install and Rebranding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Endpoint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29814" y="4245251"/>
            <a:ext cx="4124908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Ensures </a:t>
            </a:r>
            <a:r>
              <a:rPr lang="en-US" sz="1800" b="1" dirty="0"/>
              <a:t>that workstation computers (endpoints) meet security </a:t>
            </a:r>
            <a:r>
              <a:rPr lang="en-US" sz="1800" b="1" dirty="0" smtClean="0"/>
              <a:t>requirements</a:t>
            </a:r>
            <a:endParaRPr lang="en-US" sz="1800" b="1" dirty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Distribute Client Security &amp; VPN Settings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Logs Client activities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56216" y="3935364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FortiClient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372" y="1297907"/>
            <a:ext cx="3215640" cy="254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436350"/>
      </p:ext>
    </p:extLst>
  </p:cSld>
  <p:clrMapOvr>
    <a:masterClrMapping/>
  </p:clrMapOvr>
  <p:transition xmlns:p14="http://schemas.microsoft.com/office/powerpoint/2010/main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FortiClient V5.2 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551389"/>
              </p:ext>
            </p:extLst>
          </p:nvPr>
        </p:nvGraphicFramePr>
        <p:xfrm>
          <a:off x="381000" y="1456946"/>
          <a:ext cx="8367250" cy="458000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  <a:endParaRPr lang="en-CA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  <a:endParaRPr lang="en-CA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2FA</a:t>
                      </a:r>
                      <a:endParaRPr lang="en-CA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Anti-Virus</a:t>
                      </a:r>
                      <a:endParaRPr lang="en-CA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Web Filtering</a:t>
                      </a:r>
                      <a:endParaRPr lang="en-CA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WAN Optimization</a:t>
                      </a:r>
                      <a:endParaRPr lang="en-CA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Logging (to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FMGR/FAZ</a:t>
                      </a: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)</a:t>
                      </a:r>
                      <a:endParaRPr lang="en-CA" sz="105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Windows AD SSO Agent</a:t>
                      </a:r>
                      <a:endParaRPr lang="en-CA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Application Firewall</a:t>
                      </a:r>
                      <a:endParaRPr lang="en-CA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Scanning &amp; Reporting</a:t>
                      </a:r>
                      <a:endParaRPr lang="en-CA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9101651"/>
      </p:ext>
    </p:extLst>
  </p:cSld>
  <p:clrMapOvr>
    <a:masterClrMapping/>
  </p:clrMapOvr>
  <p:transition xmlns:p14="http://schemas.microsoft.com/office/powerpoint/2010/main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Posture Checking</a:t>
            </a:r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09865" y="1784045"/>
            <a:ext cx="3061948" cy="39187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6"/>
                </a:solidFill>
              </a:rPr>
              <a:t>Enforcement Captive Portal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Check for install and running of FortiClient</a:t>
            </a:r>
            <a:endParaRPr lang="en-US" sz="1800" dirty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Replacement page with download and installation instruction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991" y="1322497"/>
            <a:ext cx="5057417" cy="4360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1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4" name="Right Triangle 1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2374212"/>
      </p:ext>
    </p:extLst>
  </p:cSld>
  <p:clrMapOvr>
    <a:masterClrMapping/>
  </p:clrMapOvr>
  <p:transition xmlns:p14="http://schemas.microsoft.com/office/powerpoint/2010/main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371600"/>
            <a:ext cx="2833688" cy="19050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262467" y="3852334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54081" y="1415598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6" descr="FortiGate_Icon_2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5888" y="2000250"/>
            <a:ext cx="2027237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loud-Blu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480" y="3957638"/>
            <a:ext cx="1258887" cy="8397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3996267" y="4995863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INTERNET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292600" y="2559050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LAN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4318000" y="5604934"/>
            <a:ext cx="1049866" cy="3048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9667" y="5570538"/>
            <a:ext cx="6975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OFF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4309614" y="3244398"/>
            <a:ext cx="1049866" cy="304800"/>
          </a:xfrm>
          <a:prstGeom prst="roundRect">
            <a:avLst>
              <a:gd name="adj" fmla="val 50000"/>
            </a:avLst>
          </a:prstGeom>
          <a:solidFill>
            <a:srgbClr val="008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4565650" y="3213100"/>
            <a:ext cx="5302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bg1"/>
                </a:solidFill>
              </a:rPr>
              <a:t>ON</a:t>
            </a:r>
          </a:p>
        </p:txBody>
      </p:sp>
      <p:pic>
        <p:nvPicPr>
          <p:cNvPr id="22" name="Picture 21" descr="Laptop-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867" y="400526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635000" y="1706563"/>
            <a:ext cx="2819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/>
              <a:t>FortiClient enrolls into the FortiGate and then receives its end point policy</a:t>
            </a: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643467" y="4081463"/>
            <a:ext cx="28194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/>
              <a:t>FortiClient uses last known security policies &amp; VPN Configurations</a:t>
            </a:r>
          </a:p>
          <a:p>
            <a:pPr eaLnBrk="1" hangingPunct="1">
              <a:buFont typeface="Arial" charset="0"/>
              <a:buChar char="•"/>
            </a:pPr>
            <a:endParaRPr lang="en-US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5740307" y="3709415"/>
            <a:ext cx="32004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accent4"/>
              </a:buClr>
              <a:defRPr/>
            </a:pPr>
            <a:r>
              <a:rPr lang="en-US" sz="2000" b="1" dirty="0">
                <a:solidFill>
                  <a:srgbClr val="9E0000"/>
                </a:solidFill>
                <a:latin typeface="Arial Narrow"/>
                <a:cs typeface="Arial Narrow"/>
              </a:rPr>
              <a:t>Configuration </a:t>
            </a:r>
            <a:r>
              <a:rPr lang="en-US" sz="2000" b="1" dirty="0" smtClean="0">
                <a:solidFill>
                  <a:srgbClr val="9E0000"/>
                </a:solidFill>
                <a:latin typeface="Arial Narrow"/>
                <a:cs typeface="Arial Narrow"/>
              </a:rPr>
              <a:t>Provisioning</a:t>
            </a:r>
            <a:endParaRPr lang="en-US" sz="2000" dirty="0" smtClean="0">
              <a:solidFill>
                <a:srgbClr val="9E0000"/>
              </a:solidFill>
              <a:latin typeface="Arial Narrow"/>
              <a:cs typeface="Arial Narrow"/>
            </a:endParaRPr>
          </a:p>
          <a:p>
            <a:pPr marL="342900" indent="-34290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  <a:defRPr/>
            </a:pPr>
            <a:r>
              <a:rPr lang="en-US" sz="1800" dirty="0" smtClean="0">
                <a:latin typeface="Arial Narrow"/>
                <a:cs typeface="Arial Narrow"/>
              </a:rPr>
              <a:t>Provides </a:t>
            </a:r>
            <a:r>
              <a:rPr lang="en-US" sz="1800" dirty="0">
                <a:latin typeface="Arial Narrow"/>
                <a:cs typeface="Arial Narrow"/>
              </a:rPr>
              <a:t>consistent end point security policies “on-net” and “off-net</a:t>
            </a:r>
            <a:r>
              <a:rPr lang="en-US" sz="1800" dirty="0" smtClean="0">
                <a:latin typeface="Arial Narrow"/>
                <a:cs typeface="Arial Narrow"/>
              </a:rPr>
              <a:t>”</a:t>
            </a:r>
          </a:p>
          <a:p>
            <a:pPr marL="342900" indent="-34290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  <a:defRPr/>
            </a:pPr>
            <a:r>
              <a:rPr lang="en-US" sz="1800" dirty="0" smtClean="0">
                <a:latin typeface="Arial Narrow"/>
                <a:cs typeface="Arial Narrow"/>
              </a:rPr>
              <a:t>Reuse *Application Control &amp; Web Filter Profiles</a:t>
            </a:r>
            <a:endParaRPr lang="en-US" sz="1800" dirty="0"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  <a:defRPr/>
            </a:pPr>
            <a:endParaRPr lang="en-US" dirty="0"/>
          </a:p>
        </p:txBody>
      </p:sp>
      <p:pic>
        <p:nvPicPr>
          <p:cNvPr id="26" name="Picture 35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067" y="55292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0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1600" y="31686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Laptop-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600" y="1720850"/>
            <a:ext cx="966788" cy="9318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9" name="Oval 28"/>
          <p:cNvSpPr/>
          <p:nvPr/>
        </p:nvSpPr>
        <p:spPr bwMode="auto">
          <a:xfrm>
            <a:off x="596900" y="17827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605367" y="41576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pic>
        <p:nvPicPr>
          <p:cNvPr id="31" name="Picture 30" descr="Fortinet_Shield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200" y="2254250"/>
            <a:ext cx="366713" cy="4651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32" name="Picture 41"/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217" y="1338243"/>
            <a:ext cx="3746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4"/>
          <p:cNvPicPr>
            <a:picLocks noChangeAspect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2955" y="1333481"/>
            <a:ext cx="373062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8"/>
          <p:cNvPicPr>
            <a:picLocks noChangeAspect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067" y="1338243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9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5330" y="1338243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0"/>
          <p:cNvPicPr>
            <a:picLocks noChangeAspect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7180" y="1338243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4480" y="5478463"/>
            <a:ext cx="37465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4217" y="5473700"/>
            <a:ext cx="373063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330" y="5478463"/>
            <a:ext cx="37306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659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844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Fortinet_Shield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467" y="453866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43" name="Freeform 42"/>
          <p:cNvSpPr/>
          <p:nvPr/>
        </p:nvSpPr>
        <p:spPr>
          <a:xfrm>
            <a:off x="4494213" y="1765300"/>
            <a:ext cx="2420937" cy="466725"/>
          </a:xfrm>
          <a:custGeom>
            <a:avLst/>
            <a:gdLst>
              <a:gd name="connsiteX0" fmla="*/ 2420872 w 2420872"/>
              <a:gd name="connsiteY0" fmla="*/ 467390 h 467390"/>
              <a:gd name="connsiteX1" fmla="*/ 1309652 w 2420872"/>
              <a:gd name="connsiteY1" fmla="*/ 1096 h 467390"/>
              <a:gd name="connsiteX2" fmla="*/ 0 w 2420872"/>
              <a:gd name="connsiteY2" fmla="*/ 338415 h 46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0872" h="467390">
                <a:moveTo>
                  <a:pt x="2420872" y="467390"/>
                </a:moveTo>
                <a:cubicBezTo>
                  <a:pt x="2067001" y="244991"/>
                  <a:pt x="1713131" y="22592"/>
                  <a:pt x="1309652" y="1096"/>
                </a:cubicBezTo>
                <a:cubicBezTo>
                  <a:pt x="906173" y="-20400"/>
                  <a:pt x="218275" y="280542"/>
                  <a:pt x="0" y="338415"/>
                </a:cubicBezTo>
              </a:path>
            </a:pathLst>
          </a:custGeom>
          <a:ln w="57150" cmpd="sng">
            <a:solidFill>
              <a:schemeClr val="tx2">
                <a:lumMod val="75000"/>
                <a:lumOff val="2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66390" y="6400591"/>
            <a:ext cx="39857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Application control </a:t>
            </a:r>
            <a:r>
              <a:rPr lang="en-US" sz="10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config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for Windows and OS X only</a:t>
            </a:r>
          </a:p>
        </p:txBody>
      </p:sp>
    </p:spTree>
    <p:extLst>
      <p:ext uri="{BB962C8B-B14F-4D97-AF65-F5344CB8AC3E}">
        <p14:creationId xmlns:p14="http://schemas.microsoft.com/office/powerpoint/2010/main" val="160207263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/>
          <p:nvPr/>
        </p:nvSpPr>
        <p:spPr bwMode="auto">
          <a:xfrm>
            <a:off x="262467" y="3852334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54081" y="1415598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6" descr="FortiGate_Icon_2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8086" y="1332454"/>
            <a:ext cx="1536463" cy="107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loud-Blu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480" y="3957638"/>
            <a:ext cx="1258887" cy="8397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3996267" y="4995863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INTERNET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292600" y="2559050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LAN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4318000" y="5604934"/>
            <a:ext cx="1049866" cy="3048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9667" y="5570538"/>
            <a:ext cx="6975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OFF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4309614" y="3244398"/>
            <a:ext cx="1049866" cy="304800"/>
          </a:xfrm>
          <a:prstGeom prst="roundRect">
            <a:avLst>
              <a:gd name="adj" fmla="val 50000"/>
            </a:avLst>
          </a:prstGeom>
          <a:solidFill>
            <a:srgbClr val="008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4565650" y="3213100"/>
            <a:ext cx="5302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bg1"/>
                </a:solidFill>
              </a:rPr>
              <a:t>ON</a:t>
            </a:r>
          </a:p>
        </p:txBody>
      </p:sp>
      <p:pic>
        <p:nvPicPr>
          <p:cNvPr id="22" name="Picture 21" descr="Laptop-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867" y="400526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635000" y="1706563"/>
            <a:ext cx="2819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 smtClean="0"/>
              <a:t>FortiGate informs FortiClient that it’s “on-net” using DHCP “cookies”</a:t>
            </a:r>
            <a:endParaRPr lang="en-US" sz="1800" dirty="0"/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643467" y="4081463"/>
            <a:ext cx="2819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 smtClean="0"/>
              <a:t>FortiClient Doesn’t receive “on-net” information and activate “off-net” mode </a:t>
            </a:r>
            <a:endParaRPr lang="en-US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5766494" y="2282165"/>
            <a:ext cx="3200400" cy="34932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accent4"/>
              </a:buClr>
              <a:defRPr/>
            </a:pPr>
            <a:r>
              <a:rPr lang="en-US" sz="2000" b="1" dirty="0" smtClean="0">
                <a:solidFill>
                  <a:srgbClr val="9E0000"/>
                </a:solidFill>
                <a:latin typeface="Arial Narrow"/>
                <a:cs typeface="Arial Narrow"/>
              </a:rPr>
              <a:t>On/off-net Properties</a:t>
            </a:r>
            <a:endParaRPr lang="en-US" sz="2000" dirty="0" smtClean="0">
              <a:solidFill>
                <a:srgbClr val="9E0000"/>
              </a:solidFill>
              <a:latin typeface="Arial Narrow"/>
              <a:cs typeface="Arial Narrow"/>
            </a:endParaRPr>
          </a:p>
          <a:p>
            <a:pPr marL="342900" indent="-34290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  <a:defRPr/>
            </a:pPr>
            <a:r>
              <a:rPr lang="en-US" sz="1800" dirty="0" smtClean="0">
                <a:latin typeface="Arial Narrow"/>
                <a:cs typeface="Arial Narrow"/>
              </a:rPr>
              <a:t>FortiClient </a:t>
            </a:r>
            <a:r>
              <a:rPr lang="en-US" sz="1800" dirty="0">
                <a:latin typeface="Arial Narrow"/>
                <a:cs typeface="Arial Narrow"/>
              </a:rPr>
              <a:t>a</a:t>
            </a:r>
            <a:r>
              <a:rPr lang="en-US" sz="1800" dirty="0" smtClean="0">
                <a:latin typeface="Arial Narrow"/>
                <a:cs typeface="Arial Narrow"/>
              </a:rPr>
              <a:t>dopts separate “on-net” and “off-net” configurations depending on locations.</a:t>
            </a:r>
          </a:p>
          <a:p>
            <a:pPr marL="342900" indent="-34290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  <a:defRPr/>
            </a:pPr>
            <a:r>
              <a:rPr lang="en-US" sz="1800" dirty="0" smtClean="0">
                <a:latin typeface="Arial Narrow"/>
                <a:cs typeface="Arial Narrow"/>
              </a:rPr>
              <a:t>“On-net” options include turning off local security features, enables client logging</a:t>
            </a:r>
          </a:p>
          <a:p>
            <a:pPr marL="342900" indent="-342900">
              <a:spcBef>
                <a:spcPts val="600"/>
              </a:spcBef>
              <a:buClr>
                <a:schemeClr val="accent6"/>
              </a:buClr>
              <a:buFont typeface="Wingdings" charset="2"/>
              <a:buChar char="§"/>
              <a:defRPr/>
            </a:pPr>
            <a:r>
              <a:rPr lang="en-US" sz="1800" dirty="0" smtClean="0">
                <a:latin typeface="Arial Narrow"/>
                <a:cs typeface="Arial Narrow"/>
              </a:rPr>
              <a:t>“Off-net” options include turning on security features and enable VPN automatically. </a:t>
            </a:r>
            <a:endParaRPr lang="en-US" sz="1800" dirty="0"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  <a:defRPr/>
            </a:pPr>
            <a:endParaRPr lang="en-US" dirty="0"/>
          </a:p>
        </p:txBody>
      </p:sp>
      <p:pic>
        <p:nvPicPr>
          <p:cNvPr id="26" name="Picture 35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067" y="55292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1600" y="31686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Laptop-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600" y="1720850"/>
            <a:ext cx="966788" cy="9318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9" name="Oval 28"/>
          <p:cNvSpPr/>
          <p:nvPr/>
        </p:nvSpPr>
        <p:spPr bwMode="auto">
          <a:xfrm>
            <a:off x="596900" y="17827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605367" y="41576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pic>
        <p:nvPicPr>
          <p:cNvPr id="31" name="Picture 30" descr="Fortinet_Shield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200" y="2254250"/>
            <a:ext cx="366713" cy="4651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32" name="Picture 41"/>
          <p:cNvPicPr>
            <a:picLocks noChangeAspect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4900" y="3079750"/>
            <a:ext cx="3746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4"/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4638" y="3074988"/>
            <a:ext cx="373062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8"/>
          <p:cNvPicPr>
            <a:picLocks noChangeAspect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3079750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9"/>
          <p:cNvPicPr>
            <a:picLocks noChangeAspect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7013" y="3079750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0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863" y="3079750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4480" y="5478463"/>
            <a:ext cx="37465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4217" y="5473700"/>
            <a:ext cx="373063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330" y="5478463"/>
            <a:ext cx="37306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659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844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Fortinet_Shield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467" y="453866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66390" y="6400591"/>
            <a:ext cx="39857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Application control </a:t>
            </a:r>
            <a:r>
              <a:rPr lang="en-US" sz="10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config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for Windows and OS X only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V="1">
            <a:off x="4477892" y="2095045"/>
            <a:ext cx="445171" cy="235694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4"/>
            </a:solidFill>
            <a:prstDash val="solid"/>
            <a:round/>
            <a:headEnd type="arrow"/>
            <a:tailEnd type="arrow"/>
          </a:ln>
          <a:effectLst/>
        </p:spPr>
      </p:cxnSp>
      <p:grpSp>
        <p:nvGrpSpPr>
          <p:cNvPr id="47" name="Group 46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48" name="Right Triangle 47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8079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752742" y="1823351"/>
            <a:ext cx="4199514" cy="4122894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Endpoint Profile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For distributing Endpoint Configurations 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Reuse </a:t>
            </a:r>
            <a:r>
              <a:rPr lang="en-US" sz="2000" dirty="0"/>
              <a:t>UTM Profiles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App Control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Web Filter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Provision </a:t>
            </a:r>
            <a:r>
              <a:rPr lang="en-US" sz="2000" dirty="0"/>
              <a:t>Multiple VPN settings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Multiple Endpoints may be created and assigned to different Device Groups</a:t>
            </a:r>
          </a:p>
          <a:p>
            <a:endParaRPr lang="en-US" sz="20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74" y="1257027"/>
            <a:ext cx="4205417" cy="4674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" name="Group 1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5" name="Right Triangle 1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45308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20397"/>
            <a:ext cx="9144000" cy="2071293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 bwMode="auto">
          <a:xfrm>
            <a:off x="4987455" y="4116832"/>
            <a:ext cx="2493283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FGT identify device/user upon successful Logon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Security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968026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9E0000"/>
                </a:solidFill>
              </a:rPr>
              <a:t>Endpoint Control Profiles Assignment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Multiple profiles can be assigned to Device Groups/User groups/Users</a:t>
            </a:r>
            <a:endParaRPr lang="en-US" sz="2000" dirty="0"/>
          </a:p>
          <a:p>
            <a:endParaRPr lang="en-US" b="1" dirty="0">
              <a:solidFill>
                <a:schemeClr val="accent4"/>
              </a:solidFill>
            </a:endParaRPr>
          </a:p>
        </p:txBody>
      </p:sp>
      <p:pic>
        <p:nvPicPr>
          <p:cNvPr id="5" name="Picture 42" descr="User-Exec-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450" y="4368817"/>
            <a:ext cx="78898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User-Exec-Fe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428" y="4693606"/>
            <a:ext cx="788988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3" descr="2U_L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3461" y="4630455"/>
            <a:ext cx="149383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4" idx="3"/>
            <a:endCxn id="7" idx="1"/>
          </p:cNvCxnSpPr>
          <p:nvPr/>
        </p:nvCxnSpPr>
        <p:spPr bwMode="auto">
          <a:xfrm>
            <a:off x="1861416" y="5145250"/>
            <a:ext cx="2042045" cy="431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7524" y="4424281"/>
            <a:ext cx="735013" cy="11001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7" idx="3"/>
          </p:cNvCxnSpPr>
          <p:nvPr/>
        </p:nvCxnSpPr>
        <p:spPr bwMode="auto">
          <a:xfrm>
            <a:off x="5397298" y="5149568"/>
            <a:ext cx="1974836" cy="1490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ysDash"/>
            <a:round/>
            <a:headEnd type="arrow" w="med" len="med"/>
            <a:tailEnd type="arrow"/>
          </a:ln>
          <a:effectLst/>
        </p:spPr>
      </p:cxnSp>
      <p:cxnSp>
        <p:nvCxnSpPr>
          <p:cNvPr id="20" name="Elbow Connector 19"/>
          <p:cNvCxnSpPr>
            <a:stCxn id="7" idx="2"/>
          </p:cNvCxnSpPr>
          <p:nvPr/>
        </p:nvCxnSpPr>
        <p:spPr bwMode="auto">
          <a:xfrm rot="5400000">
            <a:off x="3073608" y="4478252"/>
            <a:ext cx="386344" cy="2767201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478" y="5474928"/>
            <a:ext cx="1142002" cy="886682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4845873" y="466343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696424" y="4154222"/>
            <a:ext cx="2493283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User logon using Authentication Service (</a:t>
            </a:r>
            <a:r>
              <a:rPr lang="en-US" sz="14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eg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. AD, radius </a:t>
            </a:r>
            <a:r>
              <a:rPr lang="en-US" sz="14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etc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)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1888839" y="474283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877087" y="5626963"/>
            <a:ext cx="2232278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Push corresponding EC profile to FortiClient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750102" y="569178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4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793050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 bwMode="auto">
          <a:xfrm>
            <a:off x="6123865" y="2446611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0963" y="4333334"/>
            <a:ext cx="707217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defRPr/>
            </a:pPr>
            <a:r>
              <a:rPr lang="en-US" sz="2000" b="1" dirty="0" smtClean="0">
                <a:solidFill>
                  <a:srgbClr val="9E0000"/>
                </a:solidFill>
                <a:latin typeface="Arial"/>
                <a:cs typeface="Arial"/>
              </a:rPr>
              <a:t>Advanced Endpoint Profile Setting</a:t>
            </a:r>
          </a:p>
          <a:p>
            <a:pPr marL="457200" indent="-457200">
              <a:buClr>
                <a:schemeClr val="accent6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"/>
                <a:cs typeface="Arial"/>
              </a:rPr>
              <a:t>Setup and configure a sample client</a:t>
            </a:r>
          </a:p>
          <a:p>
            <a:pPr marL="457200" indent="-457200">
              <a:buClr>
                <a:schemeClr val="accent6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"/>
                <a:cs typeface="Arial"/>
              </a:rPr>
              <a:t>Export the setting and then import into FortiGate</a:t>
            </a:r>
          </a:p>
          <a:p>
            <a:pPr marL="457200" indent="-457200">
              <a:buClr>
                <a:schemeClr val="accent6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"/>
                <a:cs typeface="Arial"/>
              </a:rPr>
              <a:t>Distribute settings to other clients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574" y="1893597"/>
            <a:ext cx="3944963" cy="1966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ight Arrow 9"/>
          <p:cNvSpPr/>
          <p:nvPr/>
        </p:nvSpPr>
        <p:spPr bwMode="auto">
          <a:xfrm>
            <a:off x="1526314" y="2480993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16" y="2412662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2" name="Picture 11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116" y="2946062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3" name="Picture 12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092" y="1606250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13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5692" y="2139650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5" name="Picture 14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7377" y="2303569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6" name="Picture 15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977" y="2836969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7" name="Picture 16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639" y="297598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8" name="Picture 17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239" y="350938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9" name="Oval 18"/>
          <p:cNvSpPr/>
          <p:nvPr/>
        </p:nvSpPr>
        <p:spPr bwMode="auto">
          <a:xfrm>
            <a:off x="614814" y="2468767"/>
            <a:ext cx="257175" cy="250825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20" name="Oval 19"/>
          <p:cNvSpPr/>
          <p:nvPr/>
        </p:nvSpPr>
        <p:spPr bwMode="auto">
          <a:xfrm>
            <a:off x="2244015" y="1795684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7152852" y="318084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lang="en-US" sz="1400" b="1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29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570921"/>
              </p:ext>
            </p:extLst>
          </p:nvPr>
        </p:nvGraphicFramePr>
        <p:xfrm>
          <a:off x="440801" y="1344654"/>
          <a:ext cx="3987266" cy="46907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Management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Section &amp; Global View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IP, User &amp; Device based Policies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Objects, Object tagging &amp; Coloring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counters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NAT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Static NAT, Dynamic NAT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Central NAT Table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SCTP, GTP, ICMP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 helpers &amp; ALGs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Acceleration*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High performance across all packet size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Ultra-low latency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4405" y="4466589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Innovative features that allows accurate and effective policy setup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1747" y="4089035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Policy Table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032" y="2145084"/>
            <a:ext cx="4331908" cy="1555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86198" y="6179725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12" name="Picture 4" descr="ICSA_Labs_Firewall-Corp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0009" y="5344095"/>
            <a:ext cx="132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CommonCriteria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559" y="5345943"/>
            <a:ext cx="538163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261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6307"/>
            <a:ext cx="9147260" cy="5036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FortiView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3" name="Right Triangle 22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sp>
        <p:nvSpPr>
          <p:cNvPr id="27" name="Isosceles Triangle 26"/>
          <p:cNvSpPr/>
          <p:nvPr/>
        </p:nvSpPr>
        <p:spPr>
          <a:xfrm rot="10800000" flipH="1" flipV="1">
            <a:off x="6082392" y="2523525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78413" y="2936681"/>
            <a:ext cx="1759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Sort rows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to display Top sessions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  <a:p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9" name="Isosceles Triangle 26"/>
          <p:cNvSpPr/>
          <p:nvPr/>
        </p:nvSpPr>
        <p:spPr>
          <a:xfrm rot="10800000" flipH="1" flipV="1">
            <a:off x="1885964" y="173501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26768" y="2081906"/>
            <a:ext cx="1759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Setup query using Easy-to-use </a:t>
            </a:r>
          </a:p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auto-complete filters</a:t>
            </a:r>
          </a:p>
          <a:p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31" name="Isosceles Triangle 26"/>
          <p:cNvSpPr/>
          <p:nvPr/>
        </p:nvSpPr>
        <p:spPr>
          <a:xfrm rot="10800000" flipH="1" flipV="1">
            <a:off x="7157995" y="135088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98799" y="1697776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Examine real-time or historical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data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33" name="Isosceles Triangle 26"/>
          <p:cNvSpPr/>
          <p:nvPr/>
        </p:nvSpPr>
        <p:spPr>
          <a:xfrm rot="10800000" flipH="1" flipV="1">
            <a:off x="1661297" y="377723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02101" y="4208911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Select row for drill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down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07107546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Table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95495"/>
            <a:ext cx="9144000" cy="20116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57695"/>
            <a:ext cx="9144000" cy="158993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705600" y="3219495"/>
            <a:ext cx="2260919" cy="643319"/>
            <a:chOff x="857065" y="2188174"/>
            <a:chExt cx="2260919" cy="1134238"/>
          </a:xfrm>
          <a:solidFill>
            <a:srgbClr val="595959"/>
          </a:solidFill>
        </p:grpSpPr>
        <p:sp>
          <p:nvSpPr>
            <p:cNvPr id="14" name="Rounded Rectangle 13"/>
            <p:cNvSpPr/>
            <p:nvPr/>
          </p:nvSpPr>
          <p:spPr>
            <a:xfrm>
              <a:off x="857065" y="2188174"/>
              <a:ext cx="2260919" cy="113423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920725" y="2381973"/>
              <a:ext cx="2087365" cy="68629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7625" tIns="47625" rIns="47625" bIns="4762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Section View</a:t>
              </a:r>
              <a:endParaRPr lang="en-US" sz="14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705600" y="5276895"/>
            <a:ext cx="2260919" cy="643319"/>
            <a:chOff x="857065" y="2188174"/>
            <a:chExt cx="2260919" cy="1134238"/>
          </a:xfrm>
          <a:solidFill>
            <a:srgbClr val="595959"/>
          </a:solidFill>
        </p:grpSpPr>
        <p:sp>
          <p:nvSpPr>
            <p:cNvPr id="17" name="Rounded Rectangle 16"/>
            <p:cNvSpPr/>
            <p:nvPr/>
          </p:nvSpPr>
          <p:spPr>
            <a:xfrm>
              <a:off x="857065" y="2188174"/>
              <a:ext cx="2260919" cy="113423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920726" y="2381973"/>
              <a:ext cx="1988836" cy="68629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7625" tIns="47625" rIns="47625" bIns="4762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Global View</a:t>
              </a:r>
              <a:endParaRPr lang="en-US" sz="1400" kern="12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0" name="Right Triangle 19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764972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4019"/>
            <a:ext cx="9144000" cy="462829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Table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738" y="3298326"/>
            <a:ext cx="1053846" cy="6901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3709" y="1842150"/>
            <a:ext cx="1280526" cy="4794163"/>
          </a:xfrm>
          <a:prstGeom prst="rect">
            <a:avLst/>
          </a:prstGeom>
          <a:ln>
            <a:solidFill>
              <a:srgbClr val="36424A"/>
            </a:solidFill>
          </a:ln>
        </p:spPr>
      </p:pic>
      <p:sp>
        <p:nvSpPr>
          <p:cNvPr id="12" name="Isosceles Triangle 26"/>
          <p:cNvSpPr/>
          <p:nvPr/>
        </p:nvSpPr>
        <p:spPr>
          <a:xfrm rot="10800000">
            <a:off x="1852516" y="89411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82276" y="103118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Configurable column settings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269597" y="5215028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0798" y="5649587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Object Coloring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9" name="Isosceles Triangle 26"/>
          <p:cNvSpPr/>
          <p:nvPr/>
        </p:nvSpPr>
        <p:spPr>
          <a:xfrm rot="10800000" flipV="1">
            <a:off x="6783041" y="442919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24242" y="4863750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Policy counters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1" name="Isosceles Triangle 26"/>
          <p:cNvSpPr/>
          <p:nvPr/>
        </p:nvSpPr>
        <p:spPr>
          <a:xfrm rot="10800000" flipV="1">
            <a:off x="7198577" y="167534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39778" y="210990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Smart object search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3" name="Isosceles Triangle 26"/>
          <p:cNvSpPr/>
          <p:nvPr/>
        </p:nvSpPr>
        <p:spPr>
          <a:xfrm rot="10800000" flipV="1">
            <a:off x="320336" y="2296150"/>
            <a:ext cx="2014014" cy="779757"/>
          </a:xfrm>
          <a:custGeom>
            <a:avLst/>
            <a:gdLst>
              <a:gd name="connsiteX0" fmla="*/ 1757296 w 1905000"/>
              <a:gd name="connsiteY0" fmla="*/ 886205 h 886205"/>
              <a:gd name="connsiteX1" fmla="*/ 147704 w 1905000"/>
              <a:gd name="connsiteY1" fmla="*/ 886205 h 886205"/>
              <a:gd name="connsiteX2" fmla="*/ 0 w 1905000"/>
              <a:gd name="connsiteY2" fmla="*/ 738501 h 886205"/>
              <a:gd name="connsiteX3" fmla="*/ 0 w 1905000"/>
              <a:gd name="connsiteY3" fmla="*/ 147704 h 886205"/>
              <a:gd name="connsiteX4" fmla="*/ 147704 w 1905000"/>
              <a:gd name="connsiteY4" fmla="*/ 0 h 886205"/>
              <a:gd name="connsiteX5" fmla="*/ 804160 w 1905000"/>
              <a:gd name="connsiteY5" fmla="*/ 0 h 886205"/>
              <a:gd name="connsiteX6" fmla="*/ 1100840 w 1905000"/>
              <a:gd name="connsiteY6" fmla="*/ 0 h 886205"/>
              <a:gd name="connsiteX7" fmla="*/ 1757296 w 1905000"/>
              <a:gd name="connsiteY7" fmla="*/ 0 h 886205"/>
              <a:gd name="connsiteX8" fmla="*/ 1905000 w 1905000"/>
              <a:gd name="connsiteY8" fmla="*/ 147704 h 886205"/>
              <a:gd name="connsiteX9" fmla="*/ 1905000 w 1905000"/>
              <a:gd name="connsiteY9" fmla="*/ 738501 h 886205"/>
              <a:gd name="connsiteX10" fmla="*/ 1757296 w 1905000"/>
              <a:gd name="connsiteY10" fmla="*/ 886205 h 886205"/>
              <a:gd name="connsiteX0" fmla="*/ 1757296 w 1911336"/>
              <a:gd name="connsiteY0" fmla="*/ 886205 h 886205"/>
              <a:gd name="connsiteX1" fmla="*/ 147704 w 1911336"/>
              <a:gd name="connsiteY1" fmla="*/ 886205 h 886205"/>
              <a:gd name="connsiteX2" fmla="*/ 0 w 1911336"/>
              <a:gd name="connsiteY2" fmla="*/ 738501 h 886205"/>
              <a:gd name="connsiteX3" fmla="*/ 0 w 1911336"/>
              <a:gd name="connsiteY3" fmla="*/ 147704 h 886205"/>
              <a:gd name="connsiteX4" fmla="*/ 147704 w 1911336"/>
              <a:gd name="connsiteY4" fmla="*/ 0 h 886205"/>
              <a:gd name="connsiteX5" fmla="*/ 804160 w 1911336"/>
              <a:gd name="connsiteY5" fmla="*/ 0 h 886205"/>
              <a:gd name="connsiteX6" fmla="*/ 1100840 w 1911336"/>
              <a:gd name="connsiteY6" fmla="*/ 0 h 886205"/>
              <a:gd name="connsiteX7" fmla="*/ 1757296 w 1911336"/>
              <a:gd name="connsiteY7" fmla="*/ 0 h 886205"/>
              <a:gd name="connsiteX8" fmla="*/ 1905000 w 1911336"/>
              <a:gd name="connsiteY8" fmla="*/ 147704 h 886205"/>
              <a:gd name="connsiteX9" fmla="*/ 1911336 w 1911336"/>
              <a:gd name="connsiteY9" fmla="*/ 342279 h 886205"/>
              <a:gd name="connsiteX10" fmla="*/ 1905000 w 1911336"/>
              <a:gd name="connsiteY10" fmla="*/ 738501 h 886205"/>
              <a:gd name="connsiteX11" fmla="*/ 1757296 w 1911336"/>
              <a:gd name="connsiteY11" fmla="*/ 886205 h 886205"/>
              <a:gd name="connsiteX0" fmla="*/ 1757296 w 1923354"/>
              <a:gd name="connsiteY0" fmla="*/ 886205 h 886205"/>
              <a:gd name="connsiteX1" fmla="*/ 147704 w 1923354"/>
              <a:gd name="connsiteY1" fmla="*/ 886205 h 886205"/>
              <a:gd name="connsiteX2" fmla="*/ 0 w 1923354"/>
              <a:gd name="connsiteY2" fmla="*/ 738501 h 886205"/>
              <a:gd name="connsiteX3" fmla="*/ 0 w 1923354"/>
              <a:gd name="connsiteY3" fmla="*/ 147704 h 886205"/>
              <a:gd name="connsiteX4" fmla="*/ 147704 w 1923354"/>
              <a:gd name="connsiteY4" fmla="*/ 0 h 886205"/>
              <a:gd name="connsiteX5" fmla="*/ 804160 w 1923354"/>
              <a:gd name="connsiteY5" fmla="*/ 0 h 886205"/>
              <a:gd name="connsiteX6" fmla="*/ 1100840 w 1923354"/>
              <a:gd name="connsiteY6" fmla="*/ 0 h 886205"/>
              <a:gd name="connsiteX7" fmla="*/ 1757296 w 1923354"/>
              <a:gd name="connsiteY7" fmla="*/ 0 h 886205"/>
              <a:gd name="connsiteX8" fmla="*/ 1905000 w 1923354"/>
              <a:gd name="connsiteY8" fmla="*/ 147704 h 886205"/>
              <a:gd name="connsiteX9" fmla="*/ 1911336 w 1923354"/>
              <a:gd name="connsiteY9" fmla="*/ 342279 h 886205"/>
              <a:gd name="connsiteX10" fmla="*/ 1923354 w 1923354"/>
              <a:gd name="connsiteY10" fmla="*/ 563346 h 886205"/>
              <a:gd name="connsiteX11" fmla="*/ 1905000 w 1923354"/>
              <a:gd name="connsiteY11" fmla="*/ 738501 h 886205"/>
              <a:gd name="connsiteX12" fmla="*/ 1757296 w 1923354"/>
              <a:gd name="connsiteY12" fmla="*/ 886205 h 886205"/>
              <a:gd name="connsiteX0" fmla="*/ 1757296 w 1935371"/>
              <a:gd name="connsiteY0" fmla="*/ 886205 h 886205"/>
              <a:gd name="connsiteX1" fmla="*/ 147704 w 1935371"/>
              <a:gd name="connsiteY1" fmla="*/ 886205 h 886205"/>
              <a:gd name="connsiteX2" fmla="*/ 0 w 1935371"/>
              <a:gd name="connsiteY2" fmla="*/ 738501 h 886205"/>
              <a:gd name="connsiteX3" fmla="*/ 0 w 1935371"/>
              <a:gd name="connsiteY3" fmla="*/ 147704 h 886205"/>
              <a:gd name="connsiteX4" fmla="*/ 147704 w 1935371"/>
              <a:gd name="connsiteY4" fmla="*/ 0 h 886205"/>
              <a:gd name="connsiteX5" fmla="*/ 804160 w 1935371"/>
              <a:gd name="connsiteY5" fmla="*/ 0 h 886205"/>
              <a:gd name="connsiteX6" fmla="*/ 1100840 w 1935371"/>
              <a:gd name="connsiteY6" fmla="*/ 0 h 886205"/>
              <a:gd name="connsiteX7" fmla="*/ 1757296 w 1935371"/>
              <a:gd name="connsiteY7" fmla="*/ 0 h 886205"/>
              <a:gd name="connsiteX8" fmla="*/ 1905000 w 1935371"/>
              <a:gd name="connsiteY8" fmla="*/ 147704 h 886205"/>
              <a:gd name="connsiteX9" fmla="*/ 1911336 w 1935371"/>
              <a:gd name="connsiteY9" fmla="*/ 342279 h 886205"/>
              <a:gd name="connsiteX10" fmla="*/ 1923354 w 1935371"/>
              <a:gd name="connsiteY10" fmla="*/ 563346 h 886205"/>
              <a:gd name="connsiteX11" fmla="*/ 1935371 w 1935371"/>
              <a:gd name="connsiteY11" fmla="*/ 446311 h 886205"/>
              <a:gd name="connsiteX12" fmla="*/ 1905000 w 1935371"/>
              <a:gd name="connsiteY12" fmla="*/ 738501 h 886205"/>
              <a:gd name="connsiteX13" fmla="*/ 1757296 w 1935371"/>
              <a:gd name="connsiteY13" fmla="*/ 886205 h 886205"/>
              <a:gd name="connsiteX0" fmla="*/ 1757296 w 2091606"/>
              <a:gd name="connsiteY0" fmla="*/ 886205 h 886205"/>
              <a:gd name="connsiteX1" fmla="*/ 147704 w 2091606"/>
              <a:gd name="connsiteY1" fmla="*/ 886205 h 886205"/>
              <a:gd name="connsiteX2" fmla="*/ 0 w 2091606"/>
              <a:gd name="connsiteY2" fmla="*/ 738501 h 886205"/>
              <a:gd name="connsiteX3" fmla="*/ 0 w 2091606"/>
              <a:gd name="connsiteY3" fmla="*/ 147704 h 886205"/>
              <a:gd name="connsiteX4" fmla="*/ 147704 w 2091606"/>
              <a:gd name="connsiteY4" fmla="*/ 0 h 886205"/>
              <a:gd name="connsiteX5" fmla="*/ 804160 w 2091606"/>
              <a:gd name="connsiteY5" fmla="*/ 0 h 886205"/>
              <a:gd name="connsiteX6" fmla="*/ 1100840 w 2091606"/>
              <a:gd name="connsiteY6" fmla="*/ 0 h 886205"/>
              <a:gd name="connsiteX7" fmla="*/ 1757296 w 2091606"/>
              <a:gd name="connsiteY7" fmla="*/ 0 h 886205"/>
              <a:gd name="connsiteX8" fmla="*/ 1905000 w 2091606"/>
              <a:gd name="connsiteY8" fmla="*/ 147704 h 886205"/>
              <a:gd name="connsiteX9" fmla="*/ 1911336 w 2091606"/>
              <a:gd name="connsiteY9" fmla="*/ 342279 h 886205"/>
              <a:gd name="connsiteX10" fmla="*/ 1923354 w 2091606"/>
              <a:gd name="connsiteY10" fmla="*/ 563346 h 886205"/>
              <a:gd name="connsiteX11" fmla="*/ 2091606 w 2091606"/>
              <a:gd name="connsiteY11" fmla="*/ 446311 h 886205"/>
              <a:gd name="connsiteX12" fmla="*/ 1905000 w 2091606"/>
              <a:gd name="connsiteY12" fmla="*/ 738501 h 886205"/>
              <a:gd name="connsiteX13" fmla="*/ 1757296 w 2091606"/>
              <a:gd name="connsiteY13" fmla="*/ 886205 h 886205"/>
              <a:gd name="connsiteX0" fmla="*/ 1757296 w 2091606"/>
              <a:gd name="connsiteY0" fmla="*/ 886205 h 886205"/>
              <a:gd name="connsiteX1" fmla="*/ 147704 w 2091606"/>
              <a:gd name="connsiteY1" fmla="*/ 886205 h 886205"/>
              <a:gd name="connsiteX2" fmla="*/ 0 w 2091606"/>
              <a:gd name="connsiteY2" fmla="*/ 738501 h 886205"/>
              <a:gd name="connsiteX3" fmla="*/ 0 w 2091606"/>
              <a:gd name="connsiteY3" fmla="*/ 147704 h 886205"/>
              <a:gd name="connsiteX4" fmla="*/ 147704 w 2091606"/>
              <a:gd name="connsiteY4" fmla="*/ 0 h 886205"/>
              <a:gd name="connsiteX5" fmla="*/ 804160 w 2091606"/>
              <a:gd name="connsiteY5" fmla="*/ 0 h 886205"/>
              <a:gd name="connsiteX6" fmla="*/ 1100840 w 2091606"/>
              <a:gd name="connsiteY6" fmla="*/ 0 h 886205"/>
              <a:gd name="connsiteX7" fmla="*/ 1757296 w 2091606"/>
              <a:gd name="connsiteY7" fmla="*/ 0 h 886205"/>
              <a:gd name="connsiteX8" fmla="*/ 1905000 w 2091606"/>
              <a:gd name="connsiteY8" fmla="*/ 147704 h 886205"/>
              <a:gd name="connsiteX9" fmla="*/ 1911336 w 2091606"/>
              <a:gd name="connsiteY9" fmla="*/ 342279 h 886205"/>
              <a:gd name="connsiteX10" fmla="*/ 1899319 w 2091606"/>
              <a:gd name="connsiteY10" fmla="*/ 381291 h 886205"/>
              <a:gd name="connsiteX11" fmla="*/ 2091606 w 2091606"/>
              <a:gd name="connsiteY11" fmla="*/ 446311 h 886205"/>
              <a:gd name="connsiteX12" fmla="*/ 1905000 w 2091606"/>
              <a:gd name="connsiteY12" fmla="*/ 738501 h 886205"/>
              <a:gd name="connsiteX13" fmla="*/ 1757296 w 2091606"/>
              <a:gd name="connsiteY13" fmla="*/ 886205 h 886205"/>
              <a:gd name="connsiteX0" fmla="*/ 1757296 w 2091606"/>
              <a:gd name="connsiteY0" fmla="*/ 886205 h 886205"/>
              <a:gd name="connsiteX1" fmla="*/ 147704 w 2091606"/>
              <a:gd name="connsiteY1" fmla="*/ 886205 h 886205"/>
              <a:gd name="connsiteX2" fmla="*/ 0 w 2091606"/>
              <a:gd name="connsiteY2" fmla="*/ 738501 h 886205"/>
              <a:gd name="connsiteX3" fmla="*/ 0 w 2091606"/>
              <a:gd name="connsiteY3" fmla="*/ 147704 h 886205"/>
              <a:gd name="connsiteX4" fmla="*/ 147704 w 2091606"/>
              <a:gd name="connsiteY4" fmla="*/ 0 h 886205"/>
              <a:gd name="connsiteX5" fmla="*/ 804160 w 2091606"/>
              <a:gd name="connsiteY5" fmla="*/ 0 h 886205"/>
              <a:gd name="connsiteX6" fmla="*/ 1100840 w 2091606"/>
              <a:gd name="connsiteY6" fmla="*/ 0 h 886205"/>
              <a:gd name="connsiteX7" fmla="*/ 1757296 w 2091606"/>
              <a:gd name="connsiteY7" fmla="*/ 0 h 886205"/>
              <a:gd name="connsiteX8" fmla="*/ 1905000 w 2091606"/>
              <a:gd name="connsiteY8" fmla="*/ 147704 h 886205"/>
              <a:gd name="connsiteX9" fmla="*/ 1911336 w 2091606"/>
              <a:gd name="connsiteY9" fmla="*/ 342279 h 886205"/>
              <a:gd name="connsiteX10" fmla="*/ 1887302 w 2091606"/>
              <a:gd name="connsiteY10" fmla="*/ 485322 h 886205"/>
              <a:gd name="connsiteX11" fmla="*/ 2091606 w 2091606"/>
              <a:gd name="connsiteY11" fmla="*/ 446311 h 886205"/>
              <a:gd name="connsiteX12" fmla="*/ 1905000 w 2091606"/>
              <a:gd name="connsiteY12" fmla="*/ 738501 h 886205"/>
              <a:gd name="connsiteX13" fmla="*/ 1757296 w 2091606"/>
              <a:gd name="connsiteY13" fmla="*/ 886205 h 886205"/>
              <a:gd name="connsiteX0" fmla="*/ 1757296 w 1911336"/>
              <a:gd name="connsiteY0" fmla="*/ 886205 h 886205"/>
              <a:gd name="connsiteX1" fmla="*/ 147704 w 1911336"/>
              <a:gd name="connsiteY1" fmla="*/ 886205 h 886205"/>
              <a:gd name="connsiteX2" fmla="*/ 0 w 1911336"/>
              <a:gd name="connsiteY2" fmla="*/ 738501 h 886205"/>
              <a:gd name="connsiteX3" fmla="*/ 0 w 1911336"/>
              <a:gd name="connsiteY3" fmla="*/ 147704 h 886205"/>
              <a:gd name="connsiteX4" fmla="*/ 147704 w 1911336"/>
              <a:gd name="connsiteY4" fmla="*/ 0 h 886205"/>
              <a:gd name="connsiteX5" fmla="*/ 804160 w 1911336"/>
              <a:gd name="connsiteY5" fmla="*/ 0 h 886205"/>
              <a:gd name="connsiteX6" fmla="*/ 1100840 w 1911336"/>
              <a:gd name="connsiteY6" fmla="*/ 0 h 886205"/>
              <a:gd name="connsiteX7" fmla="*/ 1757296 w 1911336"/>
              <a:gd name="connsiteY7" fmla="*/ 0 h 886205"/>
              <a:gd name="connsiteX8" fmla="*/ 1905000 w 1911336"/>
              <a:gd name="connsiteY8" fmla="*/ 147704 h 886205"/>
              <a:gd name="connsiteX9" fmla="*/ 1911336 w 1911336"/>
              <a:gd name="connsiteY9" fmla="*/ 342279 h 886205"/>
              <a:gd name="connsiteX10" fmla="*/ 1887302 w 1911336"/>
              <a:gd name="connsiteY10" fmla="*/ 485322 h 886205"/>
              <a:gd name="connsiteX11" fmla="*/ 1911336 w 1911336"/>
              <a:gd name="connsiteY11" fmla="*/ 615362 h 886205"/>
              <a:gd name="connsiteX12" fmla="*/ 1905000 w 1911336"/>
              <a:gd name="connsiteY12" fmla="*/ 738501 h 886205"/>
              <a:gd name="connsiteX13" fmla="*/ 1757296 w 1911336"/>
              <a:gd name="connsiteY13" fmla="*/ 886205 h 886205"/>
              <a:gd name="connsiteX0" fmla="*/ 1757296 w 2007483"/>
              <a:gd name="connsiteY0" fmla="*/ 886205 h 886205"/>
              <a:gd name="connsiteX1" fmla="*/ 147704 w 2007483"/>
              <a:gd name="connsiteY1" fmla="*/ 886205 h 886205"/>
              <a:gd name="connsiteX2" fmla="*/ 0 w 2007483"/>
              <a:gd name="connsiteY2" fmla="*/ 738501 h 886205"/>
              <a:gd name="connsiteX3" fmla="*/ 0 w 2007483"/>
              <a:gd name="connsiteY3" fmla="*/ 147704 h 886205"/>
              <a:gd name="connsiteX4" fmla="*/ 147704 w 2007483"/>
              <a:gd name="connsiteY4" fmla="*/ 0 h 886205"/>
              <a:gd name="connsiteX5" fmla="*/ 804160 w 2007483"/>
              <a:gd name="connsiteY5" fmla="*/ 0 h 886205"/>
              <a:gd name="connsiteX6" fmla="*/ 1100840 w 2007483"/>
              <a:gd name="connsiteY6" fmla="*/ 0 h 886205"/>
              <a:gd name="connsiteX7" fmla="*/ 1757296 w 2007483"/>
              <a:gd name="connsiteY7" fmla="*/ 0 h 886205"/>
              <a:gd name="connsiteX8" fmla="*/ 1905000 w 2007483"/>
              <a:gd name="connsiteY8" fmla="*/ 147704 h 886205"/>
              <a:gd name="connsiteX9" fmla="*/ 1911336 w 2007483"/>
              <a:gd name="connsiteY9" fmla="*/ 342279 h 886205"/>
              <a:gd name="connsiteX10" fmla="*/ 2007483 w 2007483"/>
              <a:gd name="connsiteY10" fmla="*/ 485322 h 886205"/>
              <a:gd name="connsiteX11" fmla="*/ 1911336 w 2007483"/>
              <a:gd name="connsiteY11" fmla="*/ 615362 h 886205"/>
              <a:gd name="connsiteX12" fmla="*/ 1905000 w 2007483"/>
              <a:gd name="connsiteY12" fmla="*/ 738501 h 886205"/>
              <a:gd name="connsiteX13" fmla="*/ 1757296 w 2007483"/>
              <a:gd name="connsiteY13" fmla="*/ 886205 h 886205"/>
              <a:gd name="connsiteX0" fmla="*/ 1757296 w 2151700"/>
              <a:gd name="connsiteY0" fmla="*/ 886205 h 886205"/>
              <a:gd name="connsiteX1" fmla="*/ 147704 w 2151700"/>
              <a:gd name="connsiteY1" fmla="*/ 886205 h 886205"/>
              <a:gd name="connsiteX2" fmla="*/ 0 w 2151700"/>
              <a:gd name="connsiteY2" fmla="*/ 738501 h 886205"/>
              <a:gd name="connsiteX3" fmla="*/ 0 w 2151700"/>
              <a:gd name="connsiteY3" fmla="*/ 147704 h 886205"/>
              <a:gd name="connsiteX4" fmla="*/ 147704 w 2151700"/>
              <a:gd name="connsiteY4" fmla="*/ 0 h 886205"/>
              <a:gd name="connsiteX5" fmla="*/ 804160 w 2151700"/>
              <a:gd name="connsiteY5" fmla="*/ 0 h 886205"/>
              <a:gd name="connsiteX6" fmla="*/ 1100840 w 2151700"/>
              <a:gd name="connsiteY6" fmla="*/ 0 h 886205"/>
              <a:gd name="connsiteX7" fmla="*/ 1757296 w 2151700"/>
              <a:gd name="connsiteY7" fmla="*/ 0 h 886205"/>
              <a:gd name="connsiteX8" fmla="*/ 1905000 w 2151700"/>
              <a:gd name="connsiteY8" fmla="*/ 147704 h 886205"/>
              <a:gd name="connsiteX9" fmla="*/ 1911336 w 2151700"/>
              <a:gd name="connsiteY9" fmla="*/ 342279 h 886205"/>
              <a:gd name="connsiteX10" fmla="*/ 2151700 w 2151700"/>
              <a:gd name="connsiteY10" fmla="*/ 498325 h 886205"/>
              <a:gd name="connsiteX11" fmla="*/ 1911336 w 2151700"/>
              <a:gd name="connsiteY11" fmla="*/ 615362 h 886205"/>
              <a:gd name="connsiteX12" fmla="*/ 1905000 w 2151700"/>
              <a:gd name="connsiteY12" fmla="*/ 738501 h 886205"/>
              <a:gd name="connsiteX13" fmla="*/ 1757296 w 2151700"/>
              <a:gd name="connsiteY13" fmla="*/ 886205 h 886205"/>
              <a:gd name="connsiteX0" fmla="*/ 1757296 w 2151700"/>
              <a:gd name="connsiteY0" fmla="*/ 886205 h 886205"/>
              <a:gd name="connsiteX1" fmla="*/ 147704 w 2151700"/>
              <a:gd name="connsiteY1" fmla="*/ 886205 h 886205"/>
              <a:gd name="connsiteX2" fmla="*/ 0 w 2151700"/>
              <a:gd name="connsiteY2" fmla="*/ 738501 h 886205"/>
              <a:gd name="connsiteX3" fmla="*/ 0 w 2151700"/>
              <a:gd name="connsiteY3" fmla="*/ 147704 h 886205"/>
              <a:gd name="connsiteX4" fmla="*/ 147704 w 2151700"/>
              <a:gd name="connsiteY4" fmla="*/ 0 h 886205"/>
              <a:gd name="connsiteX5" fmla="*/ 804160 w 2151700"/>
              <a:gd name="connsiteY5" fmla="*/ 0 h 886205"/>
              <a:gd name="connsiteX6" fmla="*/ 1100840 w 2151700"/>
              <a:gd name="connsiteY6" fmla="*/ 0 h 886205"/>
              <a:gd name="connsiteX7" fmla="*/ 1757296 w 2151700"/>
              <a:gd name="connsiteY7" fmla="*/ 0 h 886205"/>
              <a:gd name="connsiteX8" fmla="*/ 1905000 w 2151700"/>
              <a:gd name="connsiteY8" fmla="*/ 147704 h 886205"/>
              <a:gd name="connsiteX9" fmla="*/ 1911336 w 2151700"/>
              <a:gd name="connsiteY9" fmla="*/ 342279 h 886205"/>
              <a:gd name="connsiteX10" fmla="*/ 2151700 w 2151700"/>
              <a:gd name="connsiteY10" fmla="*/ 498325 h 886205"/>
              <a:gd name="connsiteX11" fmla="*/ 1899318 w 2151700"/>
              <a:gd name="connsiteY11" fmla="*/ 576350 h 886205"/>
              <a:gd name="connsiteX12" fmla="*/ 1905000 w 2151700"/>
              <a:gd name="connsiteY12" fmla="*/ 738501 h 886205"/>
              <a:gd name="connsiteX13" fmla="*/ 1757296 w 2151700"/>
              <a:gd name="connsiteY13" fmla="*/ 886205 h 886205"/>
              <a:gd name="connsiteX0" fmla="*/ 1757296 w 2151700"/>
              <a:gd name="connsiteY0" fmla="*/ 886205 h 886205"/>
              <a:gd name="connsiteX1" fmla="*/ 147704 w 2151700"/>
              <a:gd name="connsiteY1" fmla="*/ 886205 h 886205"/>
              <a:gd name="connsiteX2" fmla="*/ 0 w 2151700"/>
              <a:gd name="connsiteY2" fmla="*/ 738501 h 886205"/>
              <a:gd name="connsiteX3" fmla="*/ 0 w 2151700"/>
              <a:gd name="connsiteY3" fmla="*/ 147704 h 886205"/>
              <a:gd name="connsiteX4" fmla="*/ 147704 w 2151700"/>
              <a:gd name="connsiteY4" fmla="*/ 0 h 886205"/>
              <a:gd name="connsiteX5" fmla="*/ 804160 w 2151700"/>
              <a:gd name="connsiteY5" fmla="*/ 0 h 886205"/>
              <a:gd name="connsiteX6" fmla="*/ 1100840 w 2151700"/>
              <a:gd name="connsiteY6" fmla="*/ 0 h 886205"/>
              <a:gd name="connsiteX7" fmla="*/ 1757296 w 2151700"/>
              <a:gd name="connsiteY7" fmla="*/ 0 h 886205"/>
              <a:gd name="connsiteX8" fmla="*/ 1905000 w 2151700"/>
              <a:gd name="connsiteY8" fmla="*/ 147704 h 886205"/>
              <a:gd name="connsiteX9" fmla="*/ 1899319 w 2151700"/>
              <a:gd name="connsiteY9" fmla="*/ 290265 h 886205"/>
              <a:gd name="connsiteX10" fmla="*/ 2151700 w 2151700"/>
              <a:gd name="connsiteY10" fmla="*/ 498325 h 886205"/>
              <a:gd name="connsiteX11" fmla="*/ 1899318 w 2151700"/>
              <a:gd name="connsiteY11" fmla="*/ 576350 h 886205"/>
              <a:gd name="connsiteX12" fmla="*/ 1905000 w 2151700"/>
              <a:gd name="connsiteY12" fmla="*/ 738501 h 886205"/>
              <a:gd name="connsiteX13" fmla="*/ 1757296 w 2151700"/>
              <a:gd name="connsiteY13" fmla="*/ 886205 h 886205"/>
              <a:gd name="connsiteX0" fmla="*/ 1757296 w 2115646"/>
              <a:gd name="connsiteY0" fmla="*/ 886205 h 886205"/>
              <a:gd name="connsiteX1" fmla="*/ 147704 w 2115646"/>
              <a:gd name="connsiteY1" fmla="*/ 886205 h 886205"/>
              <a:gd name="connsiteX2" fmla="*/ 0 w 2115646"/>
              <a:gd name="connsiteY2" fmla="*/ 738501 h 886205"/>
              <a:gd name="connsiteX3" fmla="*/ 0 w 2115646"/>
              <a:gd name="connsiteY3" fmla="*/ 147704 h 886205"/>
              <a:gd name="connsiteX4" fmla="*/ 147704 w 2115646"/>
              <a:gd name="connsiteY4" fmla="*/ 0 h 886205"/>
              <a:gd name="connsiteX5" fmla="*/ 804160 w 2115646"/>
              <a:gd name="connsiteY5" fmla="*/ 0 h 886205"/>
              <a:gd name="connsiteX6" fmla="*/ 1100840 w 2115646"/>
              <a:gd name="connsiteY6" fmla="*/ 0 h 886205"/>
              <a:gd name="connsiteX7" fmla="*/ 1757296 w 2115646"/>
              <a:gd name="connsiteY7" fmla="*/ 0 h 886205"/>
              <a:gd name="connsiteX8" fmla="*/ 1905000 w 2115646"/>
              <a:gd name="connsiteY8" fmla="*/ 147704 h 886205"/>
              <a:gd name="connsiteX9" fmla="*/ 1899319 w 2115646"/>
              <a:gd name="connsiteY9" fmla="*/ 290265 h 886205"/>
              <a:gd name="connsiteX10" fmla="*/ 2115646 w 2115646"/>
              <a:gd name="connsiteY10" fmla="*/ 446310 h 886205"/>
              <a:gd name="connsiteX11" fmla="*/ 1899318 w 2115646"/>
              <a:gd name="connsiteY11" fmla="*/ 576350 h 886205"/>
              <a:gd name="connsiteX12" fmla="*/ 1905000 w 2115646"/>
              <a:gd name="connsiteY12" fmla="*/ 738501 h 886205"/>
              <a:gd name="connsiteX13" fmla="*/ 1757296 w 2115646"/>
              <a:gd name="connsiteY13" fmla="*/ 886205 h 88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15646" h="886205">
                <a:moveTo>
                  <a:pt x="1757296" y="886205"/>
                </a:moveTo>
                <a:lnTo>
                  <a:pt x="147704" y="886205"/>
                </a:lnTo>
                <a:cubicBezTo>
                  <a:pt x="66129" y="886205"/>
                  <a:pt x="0" y="820076"/>
                  <a:pt x="0" y="738501"/>
                </a:cubicBezTo>
                <a:lnTo>
                  <a:pt x="0" y="147704"/>
                </a:lnTo>
                <a:cubicBezTo>
                  <a:pt x="0" y="66129"/>
                  <a:pt x="66129" y="0"/>
                  <a:pt x="147704" y="0"/>
                </a:cubicBezTo>
                <a:lnTo>
                  <a:pt x="804160" y="0"/>
                </a:lnTo>
                <a:lnTo>
                  <a:pt x="1100840" y="0"/>
                </a:lnTo>
                <a:lnTo>
                  <a:pt x="1757296" y="0"/>
                </a:lnTo>
                <a:cubicBezTo>
                  <a:pt x="1838871" y="0"/>
                  <a:pt x="1905000" y="66129"/>
                  <a:pt x="1905000" y="147704"/>
                </a:cubicBezTo>
                <a:lnTo>
                  <a:pt x="1899319" y="290265"/>
                </a:lnTo>
                <a:lnTo>
                  <a:pt x="2115646" y="446310"/>
                </a:lnTo>
                <a:lnTo>
                  <a:pt x="1899318" y="576350"/>
                </a:lnTo>
                <a:lnTo>
                  <a:pt x="1905000" y="738501"/>
                </a:lnTo>
                <a:cubicBezTo>
                  <a:pt x="1905000" y="820076"/>
                  <a:pt x="1838871" y="886205"/>
                  <a:pt x="1757296" y="88620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6388" y="2376600"/>
            <a:ext cx="1759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Drag-and-drop policy rearrangement or moving objects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99" y="3524538"/>
            <a:ext cx="1107793" cy="1479202"/>
          </a:xfrm>
          <a:prstGeom prst="rect">
            <a:avLst/>
          </a:prstGeom>
          <a:ln>
            <a:solidFill>
              <a:srgbClr val="36424A"/>
            </a:solidFill>
          </a:ln>
        </p:spPr>
      </p:pic>
      <p:sp>
        <p:nvSpPr>
          <p:cNvPr id="15" name="Isosceles Triangle 26"/>
          <p:cNvSpPr/>
          <p:nvPr/>
        </p:nvSpPr>
        <p:spPr>
          <a:xfrm rot="10800000" flipV="1">
            <a:off x="334570" y="396420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5771" y="439876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Direct object/policy edit with right click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29" name="Right Triangle 2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933373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235680" y="2094027"/>
            <a:ext cx="5586890" cy="5334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 based Policy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983615" y="1648352"/>
            <a:ext cx="3063821" cy="429789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User Identity based </a:t>
            </a:r>
            <a:r>
              <a:rPr lang="en-US" sz="2000" b="1" dirty="0" smtClean="0">
                <a:solidFill>
                  <a:srgbClr val="9E0000"/>
                </a:solidFill>
              </a:rPr>
              <a:t>Security Policies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Assign </a:t>
            </a:r>
            <a:r>
              <a:rPr lang="en-US" sz="2000" dirty="0"/>
              <a:t>access policy and profiles to each User </a:t>
            </a:r>
            <a:r>
              <a:rPr lang="en-US" sz="2000" dirty="0" smtClean="0"/>
              <a:t>Groups or Users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b="1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Device </a:t>
            </a:r>
            <a:r>
              <a:rPr lang="en-US" sz="2000" b="1" dirty="0">
                <a:solidFill>
                  <a:srgbClr val="9E0000"/>
                </a:solidFill>
              </a:rPr>
              <a:t>Identity based Security Policies</a:t>
            </a:r>
          </a:p>
          <a:p>
            <a:pPr>
              <a:buClr>
                <a:schemeClr val="accent6"/>
              </a:buClr>
            </a:pPr>
            <a:r>
              <a:rPr lang="en-US" sz="2000" dirty="0"/>
              <a:t>Assign access policy and profiles to each Device Type or Device Group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35680" y="1484427"/>
            <a:ext cx="5586890" cy="5334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050900" y="1555704"/>
            <a:ext cx="12192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50900" y="2165496"/>
            <a:ext cx="12192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409649" y="1555704"/>
            <a:ext cx="12192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409649" y="2165496"/>
            <a:ext cx="12192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113973" y="1555704"/>
            <a:ext cx="12192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113973" y="2165496"/>
            <a:ext cx="12192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Connector 14"/>
          <p:cNvCxnSpPr>
            <a:endCxn id="18" idx="2"/>
          </p:cNvCxnSpPr>
          <p:nvPr/>
        </p:nvCxnSpPr>
        <p:spPr bwMode="auto">
          <a:xfrm flipV="1">
            <a:off x="5015489" y="2546496"/>
            <a:ext cx="3760" cy="4354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ounded Rectangle 26"/>
          <p:cNvSpPr/>
          <p:nvPr/>
        </p:nvSpPr>
        <p:spPr bwMode="auto">
          <a:xfrm>
            <a:off x="350810" y="2959690"/>
            <a:ext cx="5402841" cy="634974"/>
          </a:xfrm>
          <a:prstGeom prst="roundRect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704" y="3045459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0796" y="3034319"/>
            <a:ext cx="546262" cy="4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679" y="3039604"/>
            <a:ext cx="539260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4742" y="3039603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5011" y="3036896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513" y="3050743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2346577" y="1555704"/>
            <a:ext cx="690919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346577" y="2165496"/>
            <a:ext cx="690919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7" name="Picture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/>
          <p:cNvSpPr/>
          <p:nvPr/>
        </p:nvSpPr>
        <p:spPr bwMode="auto">
          <a:xfrm>
            <a:off x="314239" y="1555704"/>
            <a:ext cx="670135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14239" y="2165304"/>
            <a:ext cx="670135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83725" y="4512732"/>
            <a:ext cx="5633184" cy="5334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83725" y="3903132"/>
            <a:ext cx="5633184" cy="5334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090071" y="3974409"/>
            <a:ext cx="1290680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090071" y="4584201"/>
            <a:ext cx="1290680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Type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Device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Type 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4488652" y="3974409"/>
            <a:ext cx="1219200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4488652" y="4584201"/>
            <a:ext cx="1219200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3204806" y="3974409"/>
            <a:ext cx="1219200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3204806" y="4584201"/>
            <a:ext cx="1219200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51" name="Straight Connector 50"/>
          <p:cNvCxnSpPr>
            <a:endCxn id="48" idx="2"/>
          </p:cNvCxnSpPr>
          <p:nvPr/>
        </p:nvCxnSpPr>
        <p:spPr bwMode="auto">
          <a:xfrm flipV="1">
            <a:off x="5094492" y="4965201"/>
            <a:ext cx="3760" cy="4354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Rounded Rectangle 51"/>
          <p:cNvSpPr/>
          <p:nvPr/>
        </p:nvSpPr>
        <p:spPr bwMode="auto">
          <a:xfrm>
            <a:off x="345149" y="5378395"/>
            <a:ext cx="5402841" cy="634974"/>
          </a:xfrm>
          <a:prstGeom prst="roundRect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043" y="5464164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5135" y="5453024"/>
            <a:ext cx="546262" cy="4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3018" y="5458309"/>
            <a:ext cx="539260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9081" y="5458308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9350" y="5455601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6852" y="5469448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Rectangle 58"/>
          <p:cNvSpPr/>
          <p:nvPr/>
        </p:nvSpPr>
        <p:spPr bwMode="auto">
          <a:xfrm>
            <a:off x="2442519" y="3974410"/>
            <a:ext cx="690919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2442519" y="4584202"/>
            <a:ext cx="690919" cy="381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75377" y="3974409"/>
            <a:ext cx="73381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75377" y="4584009"/>
            <a:ext cx="73381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SRC 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#1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64" name="Right Triangle 6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63763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Management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457200" y="1518908"/>
            <a:ext cx="3851031" cy="442733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Policy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Control </a:t>
            </a:r>
            <a:r>
              <a:rPr lang="en-US" sz="2000" dirty="0"/>
              <a:t>Traffic when they transverse through the device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Interfaces, zones (group of interfaces), VLANs and SSIDs segments</a:t>
            </a:r>
          </a:p>
          <a:p>
            <a:pPr>
              <a:buClr>
                <a:schemeClr val="accent6"/>
              </a:buClr>
            </a:pPr>
            <a:r>
              <a:rPr lang="en-US" sz="2200" dirty="0" smtClean="0"/>
              <a:t>Components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Firewall configuration</a:t>
            </a:r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NAT settings, Traffic </a:t>
            </a:r>
            <a:r>
              <a:rPr lang="en-US" sz="1800" dirty="0"/>
              <a:t>shaping </a:t>
            </a:r>
            <a:r>
              <a:rPr lang="en-US" sz="1800" dirty="0" smtClean="0"/>
              <a:t>settings</a:t>
            </a:r>
            <a:endParaRPr lang="en-US" sz="1800" dirty="0"/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Security instructions</a:t>
            </a:r>
            <a:r>
              <a:rPr lang="en-US" sz="1800" dirty="0"/>
              <a:t>, </a:t>
            </a:r>
            <a:r>
              <a:rPr lang="en-US" sz="1800" dirty="0" err="1"/>
              <a:t>eg</a:t>
            </a:r>
            <a:r>
              <a:rPr lang="en-US" sz="1800" dirty="0"/>
              <a:t>, scan for viruses, detect </a:t>
            </a:r>
            <a:r>
              <a:rPr lang="en-US" sz="1800" dirty="0" smtClean="0"/>
              <a:t>attacks, </a:t>
            </a:r>
            <a:r>
              <a:rPr lang="en-US" sz="1800" dirty="0" err="1" smtClean="0"/>
              <a:t>etc</a:t>
            </a:r>
            <a:endParaRPr lang="en-US" sz="1800" dirty="0" smtClean="0"/>
          </a:p>
          <a:p>
            <a:pPr lvl="1">
              <a:buClr>
                <a:schemeClr val="accent6"/>
              </a:buClr>
            </a:pPr>
            <a:r>
              <a:rPr lang="en-US" sz="1800" dirty="0" smtClean="0"/>
              <a:t>Logging Options</a:t>
            </a:r>
          </a:p>
          <a:p>
            <a:pPr marL="577850" lvl="2" indent="0">
              <a:buClr>
                <a:schemeClr val="accent6"/>
              </a:buClr>
              <a:buNone/>
            </a:pPr>
            <a:endParaRPr lang="en-US" dirty="0"/>
          </a:p>
          <a:p>
            <a:endParaRPr lang="en-US" sz="2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3160" y="1178560"/>
            <a:ext cx="4067210" cy="5252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2" name="Right Triangle 11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685286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 Management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457200" y="1269471"/>
            <a:ext cx="8229600" cy="139753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Source Types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/>
              <a:t>Merged policies (IP, User &amp; Device)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“AND” Operations if more than one type of source is used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561" y="2670637"/>
            <a:ext cx="581891" cy="762000"/>
          </a:xfrm>
          <a:prstGeom prst="rect">
            <a:avLst/>
          </a:prstGeom>
        </p:spPr>
      </p:pic>
      <p:pic>
        <p:nvPicPr>
          <p:cNvPr id="8" name="Picture 32" descr="User-Green-Fe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1761" y="2594437"/>
            <a:ext cx="52228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2" descr="User-Exec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6561" y="2823037"/>
            <a:ext cx="52228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User-Exec-Female_R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9361" y="2975437"/>
            <a:ext cx="52070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4" descr="User-Green-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4161" y="3204037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9761" y="2670637"/>
            <a:ext cx="492295" cy="622794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omputer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8361" y="2823037"/>
            <a:ext cx="416095" cy="622794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MobilePhone_R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1525" y="2594437"/>
            <a:ext cx="254677" cy="533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Laptop-Wireless_L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2561" y="2975437"/>
            <a:ext cx="981418" cy="7620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161" y="2899237"/>
            <a:ext cx="581891" cy="762000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 bwMode="auto">
          <a:xfrm>
            <a:off x="2777761" y="2975437"/>
            <a:ext cx="1066800" cy="533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AND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5444761" y="2975437"/>
            <a:ext cx="1066800" cy="533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AND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9961" y="4042237"/>
            <a:ext cx="6324600" cy="1609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ounded Rectangle 2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5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5" name="Right Triangle 4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533868"/>
      </p:ext>
    </p:extLst>
  </p:cSld>
  <p:clrMapOvr>
    <a:masterClrMapping/>
  </p:clrMapOvr>
  <p:transition xmlns:p14="http://schemas.microsoft.com/office/powerpoint/2010/main"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228600" y="2209800"/>
            <a:ext cx="8458200" cy="533400"/>
          </a:xfrm>
          <a:prstGeom prst="rect">
            <a:avLst/>
          </a:prstGeom>
          <a:solidFill>
            <a:srgbClr val="2C394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28600" y="1600200"/>
            <a:ext cx="8458200" cy="533400"/>
          </a:xfrm>
          <a:prstGeom prst="rect">
            <a:avLst/>
          </a:prstGeom>
          <a:solidFill>
            <a:srgbClr val="2C394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143000" y="1671477"/>
            <a:ext cx="15240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Group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143000" y="2281269"/>
            <a:ext cx="15240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705600" y="1671477"/>
            <a:ext cx="13716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6705600" y="2281269"/>
            <a:ext cx="13716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263472" y="1671477"/>
            <a:ext cx="1365928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263472" y="2281269"/>
            <a:ext cx="1365928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2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338004" y="1671477"/>
            <a:ext cx="84359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338004" y="2281269"/>
            <a:ext cx="84359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81000" y="1671477"/>
            <a:ext cx="685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81000" y="2281077"/>
            <a:ext cx="685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ight Arrow 18"/>
          <p:cNvSpPr/>
          <p:nvPr/>
        </p:nvSpPr>
        <p:spPr bwMode="auto">
          <a:xfrm rot="5400000">
            <a:off x="6688516" y="2762644"/>
            <a:ext cx="3810000" cy="901700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743200" y="1676400"/>
            <a:ext cx="1447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b="1" dirty="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-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743200" y="2286000"/>
            <a:ext cx="1447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Group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8153400" y="1600200"/>
            <a:ext cx="495300" cy="49530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8153400" y="2209800"/>
            <a:ext cx="495300" cy="49530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28600" y="2819400"/>
            <a:ext cx="8458200" cy="533400"/>
          </a:xfrm>
          <a:prstGeom prst="rect">
            <a:avLst/>
          </a:prstGeom>
          <a:solidFill>
            <a:srgbClr val="2C394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143000" y="2890869"/>
            <a:ext cx="15240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-</a:t>
            </a:r>
            <a:endParaRPr lang="en-US" sz="12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705600" y="2890869"/>
            <a:ext cx="13716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-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5263472" y="2890869"/>
            <a:ext cx="1365928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2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338004" y="2890869"/>
            <a:ext cx="84359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</a:p>
          <a:p>
            <a:pPr algn="ctr"/>
            <a:r>
              <a:rPr lang="en-US" sz="1200" b="1" dirty="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DST #</a:t>
            </a:r>
            <a:r>
              <a:rPr lang="en-US" sz="1200" b="1" dirty="0" smtClean="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2</a:t>
            </a:r>
            <a:endParaRPr lang="en-US" sz="1200" b="1" dirty="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1000" y="2890677"/>
            <a:ext cx="685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 #1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743200" y="2895600"/>
            <a:ext cx="1447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-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8153400" y="2819400"/>
            <a:ext cx="495300" cy="49530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Zapf Dingbats"/>
                <a:ea typeface="Zapf Dingbats"/>
                <a:cs typeface="Zapf Dingbats"/>
                <a:sym typeface="Zapf Dingbats"/>
              </a:rPr>
              <a:t>✗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228600" y="3433731"/>
            <a:ext cx="8458200" cy="533400"/>
          </a:xfrm>
          <a:prstGeom prst="rect">
            <a:avLst/>
          </a:prstGeom>
          <a:solidFill>
            <a:srgbClr val="2C394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143000" y="3505200"/>
            <a:ext cx="15240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6705600" y="3505200"/>
            <a:ext cx="13716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-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5263472" y="3505200"/>
            <a:ext cx="1365928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2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338004" y="3505200"/>
            <a:ext cx="84359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81000" y="3505008"/>
            <a:ext cx="685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 #3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2743200" y="3509931"/>
            <a:ext cx="1447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Device Group </a:t>
            </a:r>
            <a:r>
              <a:rPr lang="en-US" sz="1200" b="1" dirty="0" smtClean="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#</a:t>
            </a:r>
            <a:r>
              <a:rPr lang="en-US" sz="1200" b="1" dirty="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41" name="Oval 40"/>
          <p:cNvSpPr/>
          <p:nvPr/>
        </p:nvSpPr>
        <p:spPr bwMode="auto">
          <a:xfrm>
            <a:off x="8153400" y="3429000"/>
            <a:ext cx="495300" cy="49530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Zapf Dingbats"/>
                <a:ea typeface="Zapf Dingbats"/>
                <a:cs typeface="Zapf Dingbats"/>
                <a:sym typeface="Zapf Dingbats"/>
              </a:rPr>
              <a:t>✗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228600" y="4043331"/>
            <a:ext cx="8458200" cy="533400"/>
          </a:xfrm>
          <a:prstGeom prst="rect">
            <a:avLst/>
          </a:prstGeom>
          <a:solidFill>
            <a:srgbClr val="2C394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143000" y="4114800"/>
            <a:ext cx="15240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6705600" y="4114800"/>
            <a:ext cx="13716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-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263472" y="4114800"/>
            <a:ext cx="1365928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2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2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4338004" y="4114800"/>
            <a:ext cx="843596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81000" y="4114608"/>
            <a:ext cx="685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 #3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2743200" y="4119531"/>
            <a:ext cx="1447800" cy="381000"/>
          </a:xfrm>
          <a:prstGeom prst="rect">
            <a:avLst/>
          </a:prstGeom>
          <a:solidFill>
            <a:srgbClr val="7992A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-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8153400" y="4038600"/>
            <a:ext cx="495300" cy="49530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381000" y="5181600"/>
            <a:ext cx="8229600" cy="762000"/>
          </a:xfrm>
          <a:prstGeom prst="roundRect">
            <a:avLst>
              <a:gd name="adj" fmla="val 1333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3">
              <a:buClr>
                <a:schemeClr val="accent2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Policies are matched top-down. The policy table may consist of different policy types.</a:t>
            </a:r>
            <a:endParaRPr lang="en-US" sz="2000" dirty="0">
              <a:solidFill>
                <a:srgbClr val="36424A"/>
              </a:solidFill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05" y="4941760"/>
            <a:ext cx="943315" cy="943315"/>
          </a:xfrm>
          <a:prstGeom prst="rect">
            <a:avLst/>
          </a:prstGeom>
        </p:spPr>
      </p:pic>
      <p:sp>
        <p:nvSpPr>
          <p:cNvPr id="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 Management</a:t>
            </a:r>
          </a:p>
        </p:txBody>
      </p:sp>
      <p:sp>
        <p:nvSpPr>
          <p:cNvPr id="51" name="Rounded Rectangle 50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Group 5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54" name="Right Triangle 5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0654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Objects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2107259"/>
            <a:ext cx="4133615" cy="383898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FortiGuard </a:t>
            </a:r>
            <a:r>
              <a:rPr lang="en-US" sz="2000" b="1" dirty="0" smtClean="0">
                <a:solidFill>
                  <a:srgbClr val="9E0000"/>
                </a:solidFill>
              </a:rPr>
              <a:t>GeoIP  DB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Distributed as FortiGuard Update, Requires Valid FortiCare Contract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Manual update required using CLI Command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GeoIP override is configurable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Supports IPv6 addresses</a:t>
            </a:r>
          </a:p>
          <a:p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303" y="6387751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1556" y="1918640"/>
            <a:ext cx="4655130" cy="300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8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Objects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/>
          </p:nvPr>
        </p:nvSpPr>
        <p:spPr/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Intelligent Object Searching</a:t>
            </a:r>
            <a:endParaRPr lang="en-US" sz="2000" b="1" dirty="0">
              <a:solidFill>
                <a:srgbClr val="9E0000"/>
              </a:solidFill>
            </a:endParaRP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Initial implement on Firewall </a:t>
            </a:r>
            <a:r>
              <a:rPr lang="en-US" sz="2000" dirty="0">
                <a:solidFill>
                  <a:schemeClr val="tx1"/>
                </a:solidFill>
              </a:rPr>
              <a:t>Address </a:t>
            </a:r>
            <a:r>
              <a:rPr lang="en-US" sz="2000" dirty="0" smtClean="0">
                <a:solidFill>
                  <a:schemeClr val="tx1"/>
                </a:solidFill>
              </a:rPr>
              <a:t>list</a:t>
            </a:r>
          </a:p>
          <a:p>
            <a:pPr>
              <a:buClr>
                <a:schemeClr val="accent6"/>
              </a:buClr>
            </a:pPr>
            <a:r>
              <a:rPr lang="en-US" sz="2000" dirty="0" smtClean="0">
                <a:solidFill>
                  <a:srgbClr val="36424A"/>
                </a:solidFill>
              </a:rPr>
              <a:t>Search by name, IP, wildcards, etc. </a:t>
            </a:r>
          </a:p>
          <a:p>
            <a:pPr>
              <a:buClr>
                <a:schemeClr val="accent6"/>
              </a:buClr>
            </a:pPr>
            <a:endParaRPr lang="en-US" sz="2000" dirty="0" smtClean="0">
              <a:solidFill>
                <a:srgbClr val="36424A"/>
              </a:solidFill>
            </a:endParaRPr>
          </a:p>
          <a:p>
            <a:pPr lvl="1"/>
            <a:endParaRPr lang="en-US" sz="16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endParaRPr lang="en-US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rmay\Desktop\tmp-all\addr_search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7" r="1245"/>
          <a:stretch/>
        </p:blipFill>
        <p:spPr bwMode="auto">
          <a:xfrm>
            <a:off x="574571" y="2841560"/>
            <a:ext cx="8084778" cy="2654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507809"/>
      </p:ext>
    </p:extLst>
  </p:cSld>
  <p:clrMapOvr>
    <a:masterClrMapping/>
  </p:clrMapOvr>
  <p:transition xmlns:p14="http://schemas.microsoft.com/office/powerpoint/2010/main"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H/W Acceleration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14042" y="1385256"/>
            <a:ext cx="26725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600" b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Legacy Security Gateway 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600" b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Appliances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810925" y="2115807"/>
            <a:ext cx="1657013" cy="1480562"/>
            <a:chOff x="5709267" y="4191000"/>
            <a:chExt cx="1657013" cy="1480562"/>
          </a:xfrm>
        </p:grpSpPr>
        <p:sp>
          <p:nvSpPr>
            <p:cNvPr id="55" name="Rounded Rectangle 54"/>
            <p:cNvSpPr/>
            <p:nvPr/>
          </p:nvSpPr>
          <p:spPr bwMode="auto">
            <a:xfrm>
              <a:off x="5867400" y="4191000"/>
              <a:ext cx="1480562" cy="148056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709267" y="4572000"/>
              <a:ext cx="1295400" cy="451406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b="1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CPU</a:t>
              </a:r>
              <a:endPara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endParaRPr>
            </a:p>
          </p:txBody>
        </p:sp>
        <p:pic>
          <p:nvPicPr>
            <p:cNvPr id="57" name="Picture 56" descr="intel-company-logo-png-hd-sk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0880" y="4544691"/>
              <a:ext cx="1295400" cy="983465"/>
            </a:xfrm>
            <a:prstGeom prst="rect">
              <a:avLst/>
            </a:prstGeom>
            <a:scene3d>
              <a:camera prst="isometricTopUp"/>
              <a:lightRig rig="threePt" dir="t"/>
            </a:scene3d>
          </p:spPr>
        </p:pic>
      </p:grpSp>
      <p:grpSp>
        <p:nvGrpSpPr>
          <p:cNvPr id="59" name="Group 58"/>
          <p:cNvGrpSpPr/>
          <p:nvPr/>
        </p:nvGrpSpPr>
        <p:grpSpPr>
          <a:xfrm>
            <a:off x="3926552" y="2281860"/>
            <a:ext cx="1657013" cy="1480562"/>
            <a:chOff x="5709267" y="4191000"/>
            <a:chExt cx="1657013" cy="1480562"/>
          </a:xfrm>
        </p:grpSpPr>
        <p:sp>
          <p:nvSpPr>
            <p:cNvPr id="60" name="Rounded Rectangle 59"/>
            <p:cNvSpPr/>
            <p:nvPr/>
          </p:nvSpPr>
          <p:spPr bwMode="auto">
            <a:xfrm>
              <a:off x="5867400" y="4191000"/>
              <a:ext cx="1480562" cy="148056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709267" y="4572000"/>
              <a:ext cx="1295400" cy="451406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b="1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CPU</a:t>
              </a:r>
              <a:endPara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endParaRPr>
            </a:p>
          </p:txBody>
        </p:sp>
        <p:pic>
          <p:nvPicPr>
            <p:cNvPr id="62" name="Picture 61" descr="intel-company-logo-png-hd-sk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0880" y="4544691"/>
              <a:ext cx="1295400" cy="983465"/>
            </a:xfrm>
            <a:prstGeom prst="rect">
              <a:avLst/>
            </a:prstGeom>
            <a:scene3d>
              <a:camera prst="isometricTopUp"/>
              <a:lightRig rig="threePt" dir="t"/>
            </a:scene3d>
          </p:spPr>
        </p:pic>
      </p:grpSp>
      <p:cxnSp>
        <p:nvCxnSpPr>
          <p:cNvPr id="11" name="Straight Arrow Connector 10"/>
          <p:cNvCxnSpPr/>
          <p:nvPr/>
        </p:nvCxnSpPr>
        <p:spPr bwMode="auto">
          <a:xfrm flipV="1">
            <a:off x="1242641" y="3372676"/>
            <a:ext cx="13655" cy="192529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" name="Straight Arrow Connector 67"/>
          <p:cNvCxnSpPr/>
          <p:nvPr/>
        </p:nvCxnSpPr>
        <p:spPr bwMode="auto">
          <a:xfrm>
            <a:off x="2159743" y="3374876"/>
            <a:ext cx="13655" cy="192529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140" y="2998528"/>
            <a:ext cx="674548" cy="674548"/>
          </a:xfrm>
          <a:prstGeom prst="rect">
            <a:avLst/>
          </a:prstGeom>
        </p:spPr>
      </p:pic>
      <p:cxnSp>
        <p:nvCxnSpPr>
          <p:cNvPr id="72" name="Straight Arrow Connector 71"/>
          <p:cNvCxnSpPr/>
          <p:nvPr/>
        </p:nvCxnSpPr>
        <p:spPr bwMode="auto">
          <a:xfrm flipV="1">
            <a:off x="6870862" y="3552385"/>
            <a:ext cx="13655" cy="192529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3" name="Straight Arrow Connector 72"/>
          <p:cNvCxnSpPr/>
          <p:nvPr/>
        </p:nvCxnSpPr>
        <p:spPr bwMode="auto">
          <a:xfrm>
            <a:off x="7787964" y="3554585"/>
            <a:ext cx="13655" cy="192529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Straight Arrow Connector 73"/>
          <p:cNvCxnSpPr/>
          <p:nvPr/>
        </p:nvCxnSpPr>
        <p:spPr bwMode="auto">
          <a:xfrm>
            <a:off x="5571409" y="2689947"/>
            <a:ext cx="1042191" cy="440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75" name="Straight Arrow Connector 74"/>
          <p:cNvCxnSpPr/>
          <p:nvPr/>
        </p:nvCxnSpPr>
        <p:spPr bwMode="auto">
          <a:xfrm flipH="1" flipV="1">
            <a:off x="5343648" y="3568241"/>
            <a:ext cx="9274" cy="719289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76" name="Straight Arrow Connector 75"/>
          <p:cNvCxnSpPr>
            <a:stCxn id="70" idx="0"/>
          </p:cNvCxnSpPr>
          <p:nvPr/>
        </p:nvCxnSpPr>
        <p:spPr bwMode="auto">
          <a:xfrm flipH="1">
            <a:off x="5380233" y="4303387"/>
            <a:ext cx="1497457" cy="1145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/>
            </a:solidFill>
            <a:prstDash val="sysDash"/>
            <a:round/>
            <a:headEnd type="none" w="med" len="med"/>
            <a:tailEnd type="none"/>
          </a:ln>
          <a:effectLst/>
        </p:spPr>
      </p:cxnSp>
      <p:cxnSp>
        <p:nvCxnSpPr>
          <p:cNvPr id="78" name="Straight Connector 77"/>
          <p:cNvCxnSpPr/>
          <p:nvPr/>
        </p:nvCxnSpPr>
        <p:spPr bwMode="auto">
          <a:xfrm flipH="1">
            <a:off x="3536750" y="2061838"/>
            <a:ext cx="27310" cy="387789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5207412" y="1496692"/>
            <a:ext cx="256702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600" b="1" dirty="0" smtClean="0">
                <a:solidFill>
                  <a:srgbClr val="9E0000"/>
                </a:solidFill>
                <a:latin typeface="Helvetica 55 Roman"/>
                <a:ea typeface="+mn-ea"/>
                <a:cs typeface="Helvetica 55 Roman"/>
              </a:rPr>
              <a:t>FortiGate with FortiASIC 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SG" sz="1600" b="1" dirty="0" smtClean="0">
              <a:solidFill>
                <a:srgbClr val="36424A"/>
              </a:solidFill>
              <a:latin typeface="Helvetica 55 Roman"/>
              <a:ea typeface="+mn-ea"/>
              <a:cs typeface="Helvetica 55 Roman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875959" y="3806511"/>
            <a:ext cx="1196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i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CPU offload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SG" sz="1400" i="1" dirty="0" smtClean="0">
              <a:solidFill>
                <a:srgbClr val="36424A"/>
              </a:solidFill>
              <a:latin typeface="Helvetica 55 Roman"/>
              <a:ea typeface="+mn-ea"/>
              <a:cs typeface="Helvetica 55 Roman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477255" y="3693937"/>
            <a:ext cx="1305934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i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Initial session 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i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setup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SG" sz="1400" i="1" dirty="0" smtClean="0">
              <a:solidFill>
                <a:srgbClr val="36424A"/>
              </a:solidFill>
              <a:latin typeface="Helvetica 55 Roman"/>
              <a:ea typeface="+mn-ea"/>
              <a:cs typeface="Helvetica 55 Roman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17358" y="2047274"/>
            <a:ext cx="10564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i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Instruction 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i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download</a:t>
            </a:r>
          </a:p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SG" sz="1400" i="1" dirty="0" smtClean="0">
              <a:solidFill>
                <a:srgbClr val="36424A"/>
              </a:solidFill>
              <a:latin typeface="Helvetica 55 Roman"/>
              <a:ea typeface="+mn-ea"/>
              <a:cs typeface="Helvetica 55 Roman"/>
            </a:endParaRPr>
          </a:p>
        </p:txBody>
      </p:sp>
      <p:pic>
        <p:nvPicPr>
          <p:cNvPr id="9" name="Picture 8" descr="psd-computer-network-ic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702" y="4178296"/>
            <a:ext cx="996845" cy="797476"/>
          </a:xfrm>
          <a:prstGeom prst="rect">
            <a:avLst/>
          </a:prstGeom>
        </p:spPr>
      </p:pic>
      <p:pic>
        <p:nvPicPr>
          <p:cNvPr id="67" name="Picture 66" descr="psd-computer-network-ic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493" y="4166841"/>
            <a:ext cx="996845" cy="797476"/>
          </a:xfrm>
          <a:prstGeom prst="rect">
            <a:avLst/>
          </a:prstGeom>
        </p:spPr>
      </p:pic>
      <p:pic>
        <p:nvPicPr>
          <p:cNvPr id="70" name="Picture 69" descr="psd-computer-network-ic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267" y="4303387"/>
            <a:ext cx="996845" cy="797476"/>
          </a:xfrm>
          <a:prstGeom prst="rect">
            <a:avLst/>
          </a:prstGeom>
        </p:spPr>
      </p:pic>
      <p:pic>
        <p:nvPicPr>
          <p:cNvPr id="71" name="Picture 70" descr="psd-computer-network-ic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058" y="4291932"/>
            <a:ext cx="996845" cy="797476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6139735" y="2270174"/>
            <a:ext cx="1930556" cy="1473818"/>
            <a:chOff x="4244462" y="3498456"/>
            <a:chExt cx="2071429" cy="1480562"/>
          </a:xfrm>
        </p:grpSpPr>
        <p:sp>
          <p:nvSpPr>
            <p:cNvPr id="41" name="Rounded Rectangle 40"/>
            <p:cNvSpPr/>
            <p:nvPr/>
          </p:nvSpPr>
          <p:spPr bwMode="auto">
            <a:xfrm>
              <a:off x="4754152" y="3498456"/>
              <a:ext cx="1480561" cy="1480562"/>
            </a:xfrm>
            <a:prstGeom prst="roundRect">
              <a:avLst/>
            </a:prstGeom>
            <a:gradFill rotWithShape="1">
              <a:gsLst>
                <a:gs pos="0">
                  <a:srgbClr val="36424A">
                    <a:tint val="100000"/>
                    <a:shade val="100000"/>
                    <a:satMod val="130000"/>
                  </a:srgbClr>
                </a:gs>
                <a:gs pos="100000">
                  <a:srgbClr val="36424A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>
              <a:noFill/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20558E"/>
                </a:buClr>
                <a:buSzPct val="90000"/>
                <a:buFont typeface="Wingdings" charset="2"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pic>
          <p:nvPicPr>
            <p:cNvPr id="42" name="Picture 41" descr="Fortinet_Grid_Icon_RE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5165" y="4128434"/>
              <a:ext cx="619152" cy="441704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isometricTopUp"/>
              <a:lightRig rig="threePt" dir="t"/>
            </a:scene3d>
          </p:spPr>
        </p:pic>
        <p:sp>
          <p:nvSpPr>
            <p:cNvPr id="43" name="TextBox 42"/>
            <p:cNvSpPr txBox="1"/>
            <p:nvPr/>
          </p:nvSpPr>
          <p:spPr>
            <a:xfrm>
              <a:off x="4244462" y="3808187"/>
              <a:ext cx="2071429" cy="537982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Helvetica 55 Roman"/>
                  <a:cs typeface="Helvetica 55 Roman"/>
                </a:rPr>
                <a:t>Network Processor</a:t>
              </a:r>
            </a:p>
          </p:txBody>
        </p:sp>
      </p:grpSp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428" y="3137273"/>
            <a:ext cx="674548" cy="67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4490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VPN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9953292"/>
              </p:ext>
            </p:extLst>
          </p:nvPr>
        </p:nvGraphicFramePr>
        <p:xfrm>
          <a:off x="440801" y="1344654"/>
          <a:ext cx="3987266" cy="50497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IPSEC VPN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Standard Based Protocol Support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and route based configurations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Hub-and-Spoke, mesh VPN architectures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Redundant tunnels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Spilt Tunneling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Remote VPN with FortiClient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VPN Wizard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VPN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Web and Tunnel Mode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Customizable Portal with bookmarks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Virtual Desktop &amp; Host Check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Other VPN Features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L2TP (Microsoft) &amp; GRE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Acceleration*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19053" y="3949003"/>
            <a:ext cx="4242169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No Additional Licenses required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Integrates with UTM functions </a:t>
            </a:r>
            <a:r>
              <a:rPr lang="en-US" sz="1800" b="1" dirty="0"/>
              <a:t>protects Internal </a:t>
            </a:r>
            <a:r>
              <a:rPr lang="en-US" sz="1800" b="1" dirty="0" smtClean="0"/>
              <a:t>resources against remote </a:t>
            </a:r>
            <a:r>
              <a:rPr lang="en-US" sz="1800" b="1" dirty="0"/>
              <a:t>traffic</a:t>
            </a: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211642" y="3554298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SSL VPN Portal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4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403264" y="6509588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7709" y="1527672"/>
            <a:ext cx="4200816" cy="193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ICSA_Labs_IPSEC-Basic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6452" y="5510184"/>
            <a:ext cx="1057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1" descr="ICSA_Labs_SSL-VPN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821" y="5499495"/>
            <a:ext cx="10572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9" name="Right Triangle 1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5" name="Picture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60717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FortiView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31" name="Right Triangle 30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V5.2.3</a:t>
              </a: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80" y="1521146"/>
            <a:ext cx="8784493" cy="4165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Isosceles Triangle 26"/>
          <p:cNvSpPr/>
          <p:nvPr/>
        </p:nvSpPr>
        <p:spPr>
          <a:xfrm rot="10800000">
            <a:off x="2985148" y="105430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14908" y="1191369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Summary of selected item</a:t>
            </a:r>
          </a:p>
        </p:txBody>
      </p:sp>
      <p:sp>
        <p:nvSpPr>
          <p:cNvPr id="21" name="Isosceles Triangle 26"/>
          <p:cNvSpPr/>
          <p:nvPr/>
        </p:nvSpPr>
        <p:spPr>
          <a:xfrm rot="10800000" flipH="1" flipV="1">
            <a:off x="2554216" y="3022246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72324" y="3457490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Selection of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scope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34" name="Isosceles Triangle 26"/>
          <p:cNvSpPr/>
          <p:nvPr/>
        </p:nvSpPr>
        <p:spPr>
          <a:xfrm rot="10800000" flipH="1" flipV="1">
            <a:off x="1562343" y="411965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80451" y="4554894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Select row for drill down 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064453" y="4325320"/>
            <a:ext cx="4585254" cy="172056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9E0000"/>
                </a:solidFill>
              </a:rPr>
              <a:t>Drill down panels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Presents associated details based on different scopes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 smtClean="0"/>
              <a:t>Further drill down to filtered Session Viewer</a:t>
            </a:r>
          </a:p>
          <a:p>
            <a:endParaRPr lang="en-US" sz="2000" dirty="0" smtClean="0"/>
          </a:p>
          <a:p>
            <a:endParaRPr lang="en-US" sz="2000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t="1" r="84241" b="42978"/>
          <a:stretch/>
        </p:blipFill>
        <p:spPr>
          <a:xfrm>
            <a:off x="102968" y="1519565"/>
            <a:ext cx="1356466" cy="270250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9435211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255845" y="1483895"/>
            <a:ext cx="3567311" cy="4531895"/>
          </a:xfrm>
        </p:spPr>
        <p:txBody>
          <a:bodyPr numCol="1"/>
          <a:lstStyle/>
          <a:p>
            <a:pPr>
              <a:buClr>
                <a:schemeClr val="accent6"/>
              </a:buClr>
            </a:pPr>
            <a:r>
              <a:rPr lang="en-US" sz="1800" dirty="0" smtClean="0"/>
              <a:t>Step-by-step Guided IPSEC configurations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Custom defined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Predefined Templates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Covers authentication &amp; Network settings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No need to create separate phase1 objects for different user groups as authorization is handled by Firewall policy</a:t>
            </a:r>
          </a:p>
          <a:p>
            <a:pPr lvl="1">
              <a:buClr>
                <a:schemeClr val="accent6"/>
              </a:buClr>
            </a:pPr>
            <a:endParaRPr lang="en-US" dirty="0" smtClean="0"/>
          </a:p>
          <a:p>
            <a:pPr lvl="1"/>
            <a:endParaRPr lang="en-US" sz="120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IPSEC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60" y="1490980"/>
            <a:ext cx="4134380" cy="3304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1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4" name="Right Triangle 13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6238746"/>
      </p:ext>
    </p:extLst>
  </p:cSld>
  <p:clrMapOvr>
    <a:masterClrMapping/>
  </p:clrMapOvr>
  <p:transition xmlns:p14="http://schemas.microsoft.com/office/powerpoint/2010/main"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276857" y="1785740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36424A"/>
                </a:solidFill>
              </a:rPr>
              <a:t>Web Application Mode</a:t>
            </a:r>
          </a:p>
          <a:p>
            <a:pPr algn="ctr"/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Support via Java Applets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Limited application support: HTTP/HTTPS, FTP, SMB/CIFS, TELNET, SSH, VNC, RDP, Citrix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Ease of use</a:t>
            </a:r>
          </a:p>
          <a:p>
            <a:pPr marL="285750" indent="-285750">
              <a:buClr>
                <a:srgbClr val="FF0000"/>
              </a:buClr>
              <a:buFont typeface="Arial"/>
              <a:buChar char="•"/>
            </a:pPr>
            <a:endParaRPr lang="en-US" sz="1600" dirty="0"/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Modes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3155498" y="1785740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36424A"/>
                </a:solidFill>
              </a:rPr>
              <a:t>Tunnel Mode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Support via SSL VPN Client, requires download &amp; </a:t>
            </a:r>
            <a:r>
              <a:rPr lang="en-US" sz="1600" dirty="0">
                <a:solidFill>
                  <a:srgbClr val="36424A"/>
                </a:solidFill>
              </a:rPr>
              <a:t>i</a:t>
            </a:r>
            <a:r>
              <a:rPr lang="en-US" sz="1600" dirty="0" smtClean="0">
                <a:solidFill>
                  <a:srgbClr val="36424A"/>
                </a:solidFill>
              </a:rPr>
              <a:t>nstall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Unlimited L3 application support</a:t>
            </a:r>
            <a:endParaRPr lang="en-US" sz="1600" dirty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6138408" y="1776712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Port Forward Mode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Support via Java Applets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Extends applications supported by web application mode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Does not need admin privilege to install and run</a:t>
            </a:r>
          </a:p>
        </p:txBody>
      </p:sp>
      <p:pic>
        <p:nvPicPr>
          <p:cNvPr id="8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941165"/>
      </p:ext>
    </p:extLst>
  </p:cSld>
  <p:clrMapOvr>
    <a:masterClrMapping/>
  </p:clrMapOvr>
  <p:transition xmlns:p14="http://schemas.microsoft.com/office/powerpoint/2010/main"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861" y="2484981"/>
            <a:ext cx="5703406" cy="3414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 VPN Portal</a:t>
            </a:r>
            <a:endParaRPr lang="en-US" dirty="0"/>
          </a:p>
        </p:txBody>
      </p:sp>
      <p:sp>
        <p:nvSpPr>
          <p:cNvPr id="12" name="Isosceles Triangle 26"/>
          <p:cNvSpPr/>
          <p:nvPr/>
        </p:nvSpPr>
        <p:spPr>
          <a:xfrm rot="10800000">
            <a:off x="1320799" y="1334635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83895" y="1417050"/>
            <a:ext cx="1844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Customized header, logo, themes and page layout</a:t>
            </a:r>
          </a:p>
          <a:p>
            <a:endParaRPr lang="en-US" sz="12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>
            <a:off x="2823409" y="2101983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>
            <a:off x="6090650" y="1599332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60370" y="1936621"/>
            <a:ext cx="205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Customized Widgets</a:t>
            </a:r>
          </a:p>
        </p:txBody>
      </p:sp>
      <p:sp>
        <p:nvSpPr>
          <p:cNvPr id="20" name="Isosceles Triangle 26"/>
          <p:cNvSpPr/>
          <p:nvPr/>
        </p:nvSpPr>
        <p:spPr>
          <a:xfrm rot="16200000">
            <a:off x="5198801" y="3811111"/>
            <a:ext cx="882320" cy="2204101"/>
          </a:xfrm>
          <a:custGeom>
            <a:avLst/>
            <a:gdLst>
              <a:gd name="connsiteX0" fmla="*/ 1757300 w 1905004"/>
              <a:gd name="connsiteY0" fmla="*/ 1184486 h 1184486"/>
              <a:gd name="connsiteX1" fmla="*/ 147708 w 1905004"/>
              <a:gd name="connsiteY1" fmla="*/ 1184486 h 1184486"/>
              <a:gd name="connsiteX2" fmla="*/ -1 w 1905004"/>
              <a:gd name="connsiteY2" fmla="*/ 1079079 h 1184486"/>
              <a:gd name="connsiteX3" fmla="*/ 4 w 1905004"/>
              <a:gd name="connsiteY3" fmla="*/ 445985 h 1184486"/>
              <a:gd name="connsiteX4" fmla="*/ 147708 w 1905004"/>
              <a:gd name="connsiteY4" fmla="*/ 298281 h 1184486"/>
              <a:gd name="connsiteX5" fmla="*/ 804164 w 1905004"/>
              <a:gd name="connsiteY5" fmla="*/ 298281 h 1184486"/>
              <a:gd name="connsiteX6" fmla="*/ 952504 w 1905004"/>
              <a:gd name="connsiteY6" fmla="*/ 0 h 1184486"/>
              <a:gd name="connsiteX7" fmla="*/ 1100844 w 1905004"/>
              <a:gd name="connsiteY7" fmla="*/ 298281 h 1184486"/>
              <a:gd name="connsiteX8" fmla="*/ 1757300 w 1905004"/>
              <a:gd name="connsiteY8" fmla="*/ 298281 h 1184486"/>
              <a:gd name="connsiteX9" fmla="*/ 1905004 w 1905004"/>
              <a:gd name="connsiteY9" fmla="*/ 445985 h 1184486"/>
              <a:gd name="connsiteX10" fmla="*/ 1905004 w 1905004"/>
              <a:gd name="connsiteY10" fmla="*/ 1036782 h 1184486"/>
              <a:gd name="connsiteX11" fmla="*/ 1757300 w 1905004"/>
              <a:gd name="connsiteY11" fmla="*/ 1184486 h 1184486"/>
              <a:gd name="connsiteX0" fmla="*/ 1757304 w 1905008"/>
              <a:gd name="connsiteY0" fmla="*/ 1184486 h 1185650"/>
              <a:gd name="connsiteX1" fmla="*/ 147712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257394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112311 h 1185650"/>
              <a:gd name="connsiteX11" fmla="*/ 1757304 w 1905008"/>
              <a:gd name="connsiteY11" fmla="*/ 1184486 h 1185650"/>
              <a:gd name="connsiteX0" fmla="*/ 1620202 w 1905008"/>
              <a:gd name="connsiteY0" fmla="*/ 1187507 h 1187623"/>
              <a:gd name="connsiteX1" fmla="*/ 312235 w 1905008"/>
              <a:gd name="connsiteY1" fmla="*/ 1184486 h 1187623"/>
              <a:gd name="connsiteX2" fmla="*/ -1 w 1905008"/>
              <a:gd name="connsiteY2" fmla="*/ 1118355 h 1187623"/>
              <a:gd name="connsiteX3" fmla="*/ 8 w 1905008"/>
              <a:gd name="connsiteY3" fmla="*/ 445985 h 1187623"/>
              <a:gd name="connsiteX4" fmla="*/ 147712 w 1905008"/>
              <a:gd name="connsiteY4" fmla="*/ 298281 h 1187623"/>
              <a:gd name="connsiteX5" fmla="*/ 804168 w 1905008"/>
              <a:gd name="connsiteY5" fmla="*/ 298281 h 1187623"/>
              <a:gd name="connsiteX6" fmla="*/ 952508 w 1905008"/>
              <a:gd name="connsiteY6" fmla="*/ 0 h 1187623"/>
              <a:gd name="connsiteX7" fmla="*/ 1100848 w 1905008"/>
              <a:gd name="connsiteY7" fmla="*/ 298281 h 1187623"/>
              <a:gd name="connsiteX8" fmla="*/ 1757304 w 1905008"/>
              <a:gd name="connsiteY8" fmla="*/ 298281 h 1187623"/>
              <a:gd name="connsiteX9" fmla="*/ 1905008 w 1905008"/>
              <a:gd name="connsiteY9" fmla="*/ 445985 h 1187623"/>
              <a:gd name="connsiteX10" fmla="*/ 1905008 w 1905008"/>
              <a:gd name="connsiteY10" fmla="*/ 1112311 h 1187623"/>
              <a:gd name="connsiteX11" fmla="*/ 1620202 w 1905008"/>
              <a:gd name="connsiteY11" fmla="*/ 1187507 h 1187623"/>
              <a:gd name="connsiteX0" fmla="*/ 1537947 w 1905008"/>
              <a:gd name="connsiteY0" fmla="*/ 1187508 h 1187624"/>
              <a:gd name="connsiteX1" fmla="*/ 312235 w 1905008"/>
              <a:gd name="connsiteY1" fmla="*/ 1184486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33912 w 1905008"/>
              <a:gd name="connsiteY8" fmla="*/ 29526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639644 w 1905008"/>
              <a:gd name="connsiteY5" fmla="*/ 298282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210529 w 1905008"/>
              <a:gd name="connsiteY7" fmla="*/ 156287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54694"/>
              <a:gd name="connsiteX1" fmla="*/ 394484 w 1905008"/>
              <a:gd name="connsiteY1" fmla="*/ 1054578 h 1054694"/>
              <a:gd name="connsiteX2" fmla="*/ -1 w 1905008"/>
              <a:gd name="connsiteY2" fmla="*/ 979381 h 1054694"/>
              <a:gd name="connsiteX3" fmla="*/ 13718 w 1905008"/>
              <a:gd name="connsiteY3" fmla="*/ 237527 h 1054694"/>
              <a:gd name="connsiteX4" fmla="*/ 339652 w 1905008"/>
              <a:gd name="connsiteY4" fmla="*/ 159309 h 1054694"/>
              <a:gd name="connsiteX5" fmla="*/ 529960 w 1905008"/>
              <a:gd name="connsiteY5" fmla="*/ 159309 h 1054694"/>
              <a:gd name="connsiteX6" fmla="*/ 938797 w 1905008"/>
              <a:gd name="connsiteY6" fmla="*/ 0 h 1054694"/>
              <a:gd name="connsiteX7" fmla="*/ 1306499 w 1905008"/>
              <a:gd name="connsiteY7" fmla="*/ 156288 h 1054694"/>
              <a:gd name="connsiteX8" fmla="*/ 1606491 w 1905008"/>
              <a:gd name="connsiteY8" fmla="*/ 159309 h 1054694"/>
              <a:gd name="connsiteX9" fmla="*/ 1905007 w 1905008"/>
              <a:gd name="connsiteY9" fmla="*/ 225441 h 1054694"/>
              <a:gd name="connsiteX10" fmla="*/ 1905008 w 1905008"/>
              <a:gd name="connsiteY10" fmla="*/ 973337 h 1054694"/>
              <a:gd name="connsiteX11" fmla="*/ 1537947 w 1905008"/>
              <a:gd name="connsiteY11" fmla="*/ 1048534 h 1054694"/>
              <a:gd name="connsiteX0" fmla="*/ 1537947 w 1905008"/>
              <a:gd name="connsiteY0" fmla="*/ 1048534 h 1048650"/>
              <a:gd name="connsiteX1" fmla="*/ 394478 w 1905008"/>
              <a:gd name="connsiteY1" fmla="*/ 1045516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8" h="1048650">
                <a:moveTo>
                  <a:pt x="1537947" y="1048534"/>
                </a:moveTo>
                <a:lnTo>
                  <a:pt x="394478" y="1045516"/>
                </a:lnTo>
                <a:cubicBezTo>
                  <a:pt x="312903" y="1045516"/>
                  <a:pt x="-1" y="1060956"/>
                  <a:pt x="-1" y="979381"/>
                </a:cubicBezTo>
                <a:cubicBezTo>
                  <a:pt x="-1" y="782449"/>
                  <a:pt x="13718" y="434459"/>
                  <a:pt x="13718" y="237527"/>
                </a:cubicBezTo>
                <a:cubicBezTo>
                  <a:pt x="13718" y="155952"/>
                  <a:pt x="258077" y="159309"/>
                  <a:pt x="339652" y="159309"/>
                </a:cubicBezTo>
                <a:lnTo>
                  <a:pt x="529960" y="159309"/>
                </a:lnTo>
                <a:lnTo>
                  <a:pt x="938797" y="0"/>
                </a:lnTo>
                <a:lnTo>
                  <a:pt x="1306499" y="156288"/>
                </a:lnTo>
                <a:lnTo>
                  <a:pt x="1606491" y="159309"/>
                </a:lnTo>
                <a:cubicBezTo>
                  <a:pt x="1688066" y="159309"/>
                  <a:pt x="1905007" y="143866"/>
                  <a:pt x="1905007" y="225441"/>
                </a:cubicBezTo>
                <a:cubicBezTo>
                  <a:pt x="1905007" y="474740"/>
                  <a:pt x="1905008" y="724038"/>
                  <a:pt x="1905008" y="973337"/>
                </a:cubicBezTo>
                <a:cubicBezTo>
                  <a:pt x="1905008" y="1054912"/>
                  <a:pt x="1619522" y="1048534"/>
                  <a:pt x="1537947" y="10485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kern="1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86231" y="247496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Tunnel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Mode Widget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Isosceles Triangle 26"/>
          <p:cNvSpPr/>
          <p:nvPr/>
        </p:nvSpPr>
        <p:spPr>
          <a:xfrm rot="16200000">
            <a:off x="5207090" y="2869374"/>
            <a:ext cx="882320" cy="2204101"/>
          </a:xfrm>
          <a:custGeom>
            <a:avLst/>
            <a:gdLst>
              <a:gd name="connsiteX0" fmla="*/ 1757300 w 1905004"/>
              <a:gd name="connsiteY0" fmla="*/ 1184486 h 1184486"/>
              <a:gd name="connsiteX1" fmla="*/ 147708 w 1905004"/>
              <a:gd name="connsiteY1" fmla="*/ 1184486 h 1184486"/>
              <a:gd name="connsiteX2" fmla="*/ -1 w 1905004"/>
              <a:gd name="connsiteY2" fmla="*/ 1079079 h 1184486"/>
              <a:gd name="connsiteX3" fmla="*/ 4 w 1905004"/>
              <a:gd name="connsiteY3" fmla="*/ 445985 h 1184486"/>
              <a:gd name="connsiteX4" fmla="*/ 147708 w 1905004"/>
              <a:gd name="connsiteY4" fmla="*/ 298281 h 1184486"/>
              <a:gd name="connsiteX5" fmla="*/ 804164 w 1905004"/>
              <a:gd name="connsiteY5" fmla="*/ 298281 h 1184486"/>
              <a:gd name="connsiteX6" fmla="*/ 952504 w 1905004"/>
              <a:gd name="connsiteY6" fmla="*/ 0 h 1184486"/>
              <a:gd name="connsiteX7" fmla="*/ 1100844 w 1905004"/>
              <a:gd name="connsiteY7" fmla="*/ 298281 h 1184486"/>
              <a:gd name="connsiteX8" fmla="*/ 1757300 w 1905004"/>
              <a:gd name="connsiteY8" fmla="*/ 298281 h 1184486"/>
              <a:gd name="connsiteX9" fmla="*/ 1905004 w 1905004"/>
              <a:gd name="connsiteY9" fmla="*/ 445985 h 1184486"/>
              <a:gd name="connsiteX10" fmla="*/ 1905004 w 1905004"/>
              <a:gd name="connsiteY10" fmla="*/ 1036782 h 1184486"/>
              <a:gd name="connsiteX11" fmla="*/ 1757300 w 1905004"/>
              <a:gd name="connsiteY11" fmla="*/ 1184486 h 1184486"/>
              <a:gd name="connsiteX0" fmla="*/ 1757304 w 1905008"/>
              <a:gd name="connsiteY0" fmla="*/ 1184486 h 1185650"/>
              <a:gd name="connsiteX1" fmla="*/ 147712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257394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112311 h 1185650"/>
              <a:gd name="connsiteX11" fmla="*/ 1757304 w 1905008"/>
              <a:gd name="connsiteY11" fmla="*/ 1184486 h 1185650"/>
              <a:gd name="connsiteX0" fmla="*/ 1620202 w 1905008"/>
              <a:gd name="connsiteY0" fmla="*/ 1187507 h 1187623"/>
              <a:gd name="connsiteX1" fmla="*/ 312235 w 1905008"/>
              <a:gd name="connsiteY1" fmla="*/ 1184486 h 1187623"/>
              <a:gd name="connsiteX2" fmla="*/ -1 w 1905008"/>
              <a:gd name="connsiteY2" fmla="*/ 1118355 h 1187623"/>
              <a:gd name="connsiteX3" fmla="*/ 8 w 1905008"/>
              <a:gd name="connsiteY3" fmla="*/ 445985 h 1187623"/>
              <a:gd name="connsiteX4" fmla="*/ 147712 w 1905008"/>
              <a:gd name="connsiteY4" fmla="*/ 298281 h 1187623"/>
              <a:gd name="connsiteX5" fmla="*/ 804168 w 1905008"/>
              <a:gd name="connsiteY5" fmla="*/ 298281 h 1187623"/>
              <a:gd name="connsiteX6" fmla="*/ 952508 w 1905008"/>
              <a:gd name="connsiteY6" fmla="*/ 0 h 1187623"/>
              <a:gd name="connsiteX7" fmla="*/ 1100848 w 1905008"/>
              <a:gd name="connsiteY7" fmla="*/ 298281 h 1187623"/>
              <a:gd name="connsiteX8" fmla="*/ 1757304 w 1905008"/>
              <a:gd name="connsiteY8" fmla="*/ 298281 h 1187623"/>
              <a:gd name="connsiteX9" fmla="*/ 1905008 w 1905008"/>
              <a:gd name="connsiteY9" fmla="*/ 445985 h 1187623"/>
              <a:gd name="connsiteX10" fmla="*/ 1905008 w 1905008"/>
              <a:gd name="connsiteY10" fmla="*/ 1112311 h 1187623"/>
              <a:gd name="connsiteX11" fmla="*/ 1620202 w 1905008"/>
              <a:gd name="connsiteY11" fmla="*/ 1187507 h 1187623"/>
              <a:gd name="connsiteX0" fmla="*/ 1537947 w 1905008"/>
              <a:gd name="connsiteY0" fmla="*/ 1187508 h 1187624"/>
              <a:gd name="connsiteX1" fmla="*/ 312235 w 1905008"/>
              <a:gd name="connsiteY1" fmla="*/ 1184486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33912 w 1905008"/>
              <a:gd name="connsiteY8" fmla="*/ 29526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639644 w 1905008"/>
              <a:gd name="connsiteY5" fmla="*/ 298282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210529 w 1905008"/>
              <a:gd name="connsiteY7" fmla="*/ 156287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54694"/>
              <a:gd name="connsiteX1" fmla="*/ 394484 w 1905008"/>
              <a:gd name="connsiteY1" fmla="*/ 1054578 h 1054694"/>
              <a:gd name="connsiteX2" fmla="*/ -1 w 1905008"/>
              <a:gd name="connsiteY2" fmla="*/ 979381 h 1054694"/>
              <a:gd name="connsiteX3" fmla="*/ 13718 w 1905008"/>
              <a:gd name="connsiteY3" fmla="*/ 237527 h 1054694"/>
              <a:gd name="connsiteX4" fmla="*/ 339652 w 1905008"/>
              <a:gd name="connsiteY4" fmla="*/ 159309 h 1054694"/>
              <a:gd name="connsiteX5" fmla="*/ 529960 w 1905008"/>
              <a:gd name="connsiteY5" fmla="*/ 159309 h 1054694"/>
              <a:gd name="connsiteX6" fmla="*/ 938797 w 1905008"/>
              <a:gd name="connsiteY6" fmla="*/ 0 h 1054694"/>
              <a:gd name="connsiteX7" fmla="*/ 1306499 w 1905008"/>
              <a:gd name="connsiteY7" fmla="*/ 156288 h 1054694"/>
              <a:gd name="connsiteX8" fmla="*/ 1606491 w 1905008"/>
              <a:gd name="connsiteY8" fmla="*/ 159309 h 1054694"/>
              <a:gd name="connsiteX9" fmla="*/ 1905007 w 1905008"/>
              <a:gd name="connsiteY9" fmla="*/ 225441 h 1054694"/>
              <a:gd name="connsiteX10" fmla="*/ 1905008 w 1905008"/>
              <a:gd name="connsiteY10" fmla="*/ 973337 h 1054694"/>
              <a:gd name="connsiteX11" fmla="*/ 1537947 w 1905008"/>
              <a:gd name="connsiteY11" fmla="*/ 1048534 h 1054694"/>
              <a:gd name="connsiteX0" fmla="*/ 1537947 w 1905008"/>
              <a:gd name="connsiteY0" fmla="*/ 1048534 h 1048650"/>
              <a:gd name="connsiteX1" fmla="*/ 394478 w 1905008"/>
              <a:gd name="connsiteY1" fmla="*/ 1045516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8" h="1048650">
                <a:moveTo>
                  <a:pt x="1537947" y="1048534"/>
                </a:moveTo>
                <a:lnTo>
                  <a:pt x="394478" y="1045516"/>
                </a:lnTo>
                <a:cubicBezTo>
                  <a:pt x="312903" y="1045516"/>
                  <a:pt x="-1" y="1060956"/>
                  <a:pt x="-1" y="979381"/>
                </a:cubicBezTo>
                <a:cubicBezTo>
                  <a:pt x="-1" y="782449"/>
                  <a:pt x="13718" y="434459"/>
                  <a:pt x="13718" y="237527"/>
                </a:cubicBezTo>
                <a:cubicBezTo>
                  <a:pt x="13718" y="155952"/>
                  <a:pt x="258077" y="159309"/>
                  <a:pt x="339652" y="159309"/>
                </a:cubicBezTo>
                <a:lnTo>
                  <a:pt x="529960" y="159309"/>
                </a:lnTo>
                <a:lnTo>
                  <a:pt x="938797" y="0"/>
                </a:lnTo>
                <a:lnTo>
                  <a:pt x="1306499" y="156288"/>
                </a:lnTo>
                <a:lnTo>
                  <a:pt x="1606491" y="159309"/>
                </a:lnTo>
                <a:cubicBezTo>
                  <a:pt x="1688066" y="159309"/>
                  <a:pt x="1905007" y="143866"/>
                  <a:pt x="1905007" y="225441"/>
                </a:cubicBezTo>
                <a:cubicBezTo>
                  <a:pt x="1905007" y="474740"/>
                  <a:pt x="1905008" y="724038"/>
                  <a:pt x="1905008" y="973337"/>
                </a:cubicBezTo>
                <a:cubicBezTo>
                  <a:pt x="1905008" y="1054912"/>
                  <a:pt x="1619522" y="1048534"/>
                  <a:pt x="1537947" y="10485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kern="1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4956" y="3852444"/>
            <a:ext cx="1783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Web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Mode bookmarks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98072" y="4753073"/>
            <a:ext cx="205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404040"/>
                </a:solidFill>
                <a:latin typeface="Comic Sans MS"/>
                <a:cs typeface="Comic Sans MS"/>
              </a:rPr>
              <a:t>Session Stats and </a:t>
            </a:r>
            <a:r>
              <a:rPr lang="en-US" sz="1200" dirty="0" smtClean="0">
                <a:solidFill>
                  <a:srgbClr val="404040"/>
                </a:solidFill>
                <a:latin typeface="Comic Sans MS"/>
                <a:cs typeface="Comic Sans MS"/>
              </a:rPr>
              <a:t>status</a:t>
            </a:r>
            <a:endParaRPr lang="en-US" sz="1200" dirty="0">
              <a:solidFill>
                <a:srgbClr val="404040"/>
              </a:solidFill>
              <a:latin typeface="Comic Sans MS"/>
              <a:cs typeface="Comic Sans MS"/>
            </a:endParaRPr>
          </a:p>
        </p:txBody>
      </p:sp>
      <p:pic>
        <p:nvPicPr>
          <p:cNvPr id="23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188081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 VPN Portal</a:t>
            </a:r>
            <a:endParaRPr lang="en-US" dirty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90458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User group based portal access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3600" dirty="0" smtClean="0"/>
          </a:p>
          <a:p>
            <a:pPr>
              <a:buClr>
                <a:schemeClr val="accent6"/>
              </a:buClr>
            </a:pPr>
            <a:r>
              <a:rPr lang="en-US" sz="2000" dirty="0" smtClean="0"/>
              <a:t>Ability for MSP to create and set different portal access without using VDOMs</a:t>
            </a:r>
          </a:p>
          <a:p>
            <a:pPr lvl="1">
              <a:buClr>
                <a:schemeClr val="accent6"/>
              </a:buClr>
            </a:pPr>
            <a:r>
              <a:rPr lang="en-US" sz="1800" dirty="0"/>
              <a:t>URL path (i.e. suffix to bind to</a:t>
            </a:r>
            <a:r>
              <a:rPr lang="en-US" sz="1800" dirty="0" smtClean="0"/>
              <a:t>), Max </a:t>
            </a:r>
            <a:r>
              <a:rPr lang="en-US" sz="1800" dirty="0"/>
              <a:t>concurrent </a:t>
            </a:r>
            <a:r>
              <a:rPr lang="en-US" sz="1800" dirty="0" smtClean="0"/>
              <a:t>users, Custom login page</a:t>
            </a:r>
          </a:p>
          <a:p>
            <a:pPr>
              <a:buClr>
                <a:schemeClr val="accent6"/>
              </a:buClr>
            </a:pPr>
            <a:r>
              <a:rPr lang="en-US" sz="2000" dirty="0" smtClean="0"/>
              <a:t>Custom login profile selection on per SSL VPN 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policy</a:t>
            </a:r>
            <a:endParaRPr lang="en-US" sz="2000" dirty="0"/>
          </a:p>
          <a:p>
            <a:pPr>
              <a:buClr>
                <a:schemeClr val="accent6"/>
              </a:buClr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7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alphaModFix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443" y="1788878"/>
            <a:ext cx="7228726" cy="2956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155" y="2367058"/>
            <a:ext cx="2615231" cy="1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473" y="2367060"/>
            <a:ext cx="2615231" cy="1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Rounded Rectangle 29"/>
          <p:cNvSpPr/>
          <p:nvPr/>
        </p:nvSpPr>
        <p:spPr bwMode="auto">
          <a:xfrm>
            <a:off x="1401833" y="3566635"/>
            <a:ext cx="3119201" cy="28826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/>
              <a:t>https://</a:t>
            </a:r>
            <a:r>
              <a:rPr lang="en-US" sz="1600" dirty="0" err="1"/>
              <a:t>sslvpn</a:t>
            </a:r>
            <a:r>
              <a:rPr lang="en-US" sz="1600" dirty="0"/>
              <a:t>/</a:t>
            </a:r>
            <a:r>
              <a:rPr lang="en-US" sz="1600" dirty="0" err="1"/>
              <a:t>customerA</a:t>
            </a:r>
            <a:r>
              <a:rPr lang="en-US" sz="1600" dirty="0" smtClean="0"/>
              <a:t>/</a:t>
            </a:r>
            <a:endParaRPr lang="en-US" sz="1600" dirty="0"/>
          </a:p>
        </p:txBody>
      </p:sp>
      <p:sp>
        <p:nvSpPr>
          <p:cNvPr id="31" name="Rounded Rectangle 30"/>
          <p:cNvSpPr/>
          <p:nvPr/>
        </p:nvSpPr>
        <p:spPr bwMode="auto">
          <a:xfrm>
            <a:off x="5492481" y="3570424"/>
            <a:ext cx="3119201" cy="28826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/>
              <a:t>https://</a:t>
            </a:r>
            <a:r>
              <a:rPr lang="en-US" sz="1600" dirty="0" err="1"/>
              <a:t>sslvpn</a:t>
            </a:r>
            <a:r>
              <a:rPr lang="en-US" sz="1600" dirty="0"/>
              <a:t>/</a:t>
            </a:r>
            <a:r>
              <a:rPr lang="en-US" sz="1600" dirty="0" err="1" smtClean="0"/>
              <a:t>customerB</a:t>
            </a:r>
            <a:r>
              <a:rPr lang="en-US" sz="1600" dirty="0" smtClean="0"/>
              <a:t>/</a:t>
            </a:r>
            <a:endParaRPr lang="en-US" sz="1600" dirty="0"/>
          </a:p>
        </p:txBody>
      </p:sp>
      <p:pic>
        <p:nvPicPr>
          <p:cNvPr id="32" name="Picture 32" descr="User-Green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995" y="3337083"/>
            <a:ext cx="736664" cy="81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4" descr="User-Green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1396" y="3101551"/>
            <a:ext cx="736664" cy="81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6" descr="User-Silver-Female_R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1767" y="3426603"/>
            <a:ext cx="744075" cy="81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8" descr="User-Silver-Male_R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036" y="3219416"/>
            <a:ext cx="744075" cy="81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051762"/>
      </p:ext>
    </p:extLst>
  </p:cSld>
  <p:clrMapOvr>
    <a:masterClrMapping/>
  </p:clrMapOvr>
  <p:transition xmlns:p14="http://schemas.microsoft.com/office/powerpoint/2010/main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Desktop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1"/>
            <a:ext cx="4591051" cy="803941"/>
          </a:xfrm>
        </p:spPr>
        <p:txBody>
          <a:bodyPr numCol="1"/>
          <a:lstStyle/>
          <a:p>
            <a:pPr marL="342900" indent="-342900"/>
            <a:r>
              <a:rPr lang="en-US" sz="1800" dirty="0" smtClean="0"/>
              <a:t>CLI Command</a:t>
            </a:r>
          </a:p>
          <a:p>
            <a:pPr marL="342900" indent="-342900"/>
            <a:r>
              <a:rPr lang="en-US" sz="1800" dirty="0" smtClean="0"/>
              <a:t>Available for </a:t>
            </a:r>
            <a:r>
              <a:rPr lang="en-US" sz="1800" dirty="0"/>
              <a:t>Windows </a:t>
            </a:r>
            <a:r>
              <a:rPr lang="en-US" sz="1800" dirty="0" smtClean="0"/>
              <a:t>terminals only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145031" y="2378592"/>
            <a:ext cx="2754476" cy="3368371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Application Control:</a:t>
            </a:r>
            <a:endParaRPr lang="en-US" sz="1800" dirty="0" smtClean="0">
              <a:solidFill>
                <a:srgbClr val="9E0000"/>
              </a:solidFill>
            </a:endParaRPr>
          </a:p>
          <a:p>
            <a:pPr marL="457200" indent="-457200"/>
            <a:r>
              <a:rPr lang="en-US" sz="1400" dirty="0" smtClean="0"/>
              <a:t>Controls which applications users can run on their virtual desktop. </a:t>
            </a:r>
          </a:p>
          <a:p>
            <a:pPr marL="457200" indent="-457200"/>
            <a:r>
              <a:rPr lang="en-US" sz="1400" dirty="0" smtClean="0"/>
              <a:t>By creating a list of either allowed or blocked applications which you then select when you configure the virtual desktop.</a:t>
            </a:r>
          </a:p>
          <a:p>
            <a:pPr marL="457200" indent="-457200"/>
            <a:r>
              <a:rPr lang="en-US" sz="1400" dirty="0" smtClean="0"/>
              <a:t>Application Definitions is by MD5 Signatures</a:t>
            </a:r>
            <a:endParaRPr lang="en-US" sz="1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94628" y="2378592"/>
            <a:ext cx="2828692" cy="3629126"/>
          </a:xfrm>
          <a:prstGeom prst="rect">
            <a:avLst/>
          </a:prstGeom>
        </p:spPr>
        <p:txBody>
          <a:bodyPr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>
                <a:solidFill>
                  <a:srgbClr val="9E0000"/>
                </a:solidFill>
              </a:rPr>
              <a:t>Host Check:</a:t>
            </a:r>
          </a:p>
          <a:p>
            <a:pPr marL="342900" indent="-342900"/>
            <a:r>
              <a:rPr lang="en-US" sz="1400" dirty="0" smtClean="0"/>
              <a:t>Enforces the client’s use of antivirus or firewall software, </a:t>
            </a:r>
          </a:p>
          <a:p>
            <a:pPr marL="342900" indent="-342900"/>
            <a:r>
              <a:rPr lang="en-US" sz="1400" dirty="0" smtClean="0"/>
              <a:t>Offers predefined list which can be edited</a:t>
            </a:r>
          </a:p>
          <a:p>
            <a:pPr marL="342900" indent="-342900"/>
            <a:r>
              <a:rPr lang="en-US" sz="1400" dirty="0" smtClean="0"/>
              <a:t>Customized applications can be added with globally unique identifier (GUID)</a:t>
            </a:r>
          </a:p>
          <a:p>
            <a:pPr marL="342900" indent="-342900"/>
            <a:r>
              <a:rPr lang="en-US" sz="1400" dirty="0" smtClean="0"/>
              <a:t>Windows patch check (on CLI only) allows admin to define the minimum Windows version and patch level allowed</a:t>
            </a:r>
          </a:p>
          <a:p>
            <a:pPr marL="633412" lvl="1" indent="-342900"/>
            <a:r>
              <a:rPr lang="en-US" sz="1400" dirty="0" smtClean="0"/>
              <a:t>Supports Windows 2000, XP, Vista &amp; 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739" y="2378592"/>
            <a:ext cx="273546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9E0000"/>
                </a:solidFill>
                <a:latin typeface="Arial Narrow"/>
                <a:cs typeface="Arial Narrow"/>
              </a:rPr>
              <a:t>File </a:t>
            </a:r>
            <a:r>
              <a:rPr lang="en-US" sz="1800" b="1" dirty="0" smtClean="0">
                <a:solidFill>
                  <a:srgbClr val="9E0000"/>
                </a:solidFill>
                <a:latin typeface="Arial Narrow"/>
                <a:cs typeface="Arial Narrow"/>
              </a:rPr>
              <a:t>Access:</a:t>
            </a:r>
            <a:endParaRPr lang="en-US" sz="1800" b="1" dirty="0">
              <a:solidFill>
                <a:srgbClr val="9E0000"/>
              </a:solidFill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Completely isolates the SSL VPN session from the client computer’s desktop environment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All data is encrypted, including 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cached user credentials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browser history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cookies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temporary files and user files created during the session. 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When the SSL VPN session ends normally, the files are deleted.</a:t>
            </a:r>
          </a:p>
          <a:p>
            <a:pPr marL="171450" indent="-1714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404040"/>
              </a:solidFill>
              <a:latin typeface="Arial Narrow"/>
              <a:cs typeface="Arial Narrow"/>
            </a:endParaRPr>
          </a:p>
        </p:txBody>
      </p:sp>
      <p:pic>
        <p:nvPicPr>
          <p:cNvPr id="10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9060189"/>
      </p:ext>
    </p:extLst>
  </p:cSld>
  <p:clrMapOvr>
    <a:masterClrMapping/>
  </p:clrMapOvr>
  <p:transition xmlns:p14="http://schemas.microsoft.com/office/powerpoint/2010/main"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Sign-on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255845" y="1483895"/>
            <a:ext cx="3567311" cy="4531895"/>
          </a:xfrm>
        </p:spPr>
        <p:txBody>
          <a:bodyPr numCol="1"/>
          <a:lstStyle/>
          <a:p>
            <a:pPr>
              <a:buClr>
                <a:schemeClr val="accent6"/>
              </a:buClr>
            </a:pPr>
            <a:r>
              <a:rPr lang="en-US" sz="1800" dirty="0"/>
              <a:t>Available on Admin defined Web-Mode HTTP/HTTPS bookmarks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Allow user to log into the SSL VPN without having to enter any more credentials to visit preconfigured website</a:t>
            </a:r>
          </a:p>
          <a:p>
            <a:pPr>
              <a:buClr>
                <a:schemeClr val="accent6"/>
              </a:buClr>
            </a:pPr>
            <a:r>
              <a:rPr lang="en-US" sz="1800" dirty="0"/>
              <a:t>2 Modes:</a:t>
            </a:r>
          </a:p>
          <a:p>
            <a:pPr lvl="1">
              <a:buClr>
                <a:schemeClr val="accent6"/>
              </a:buClr>
            </a:pPr>
            <a:r>
              <a:rPr lang="en-US" sz="1600" b="1" dirty="0"/>
              <a:t>Automatic - </a:t>
            </a:r>
            <a:r>
              <a:rPr lang="en-US" sz="1600" dirty="0"/>
              <a:t>Use user’s SSL VPN credentials for login</a:t>
            </a:r>
          </a:p>
          <a:p>
            <a:pPr lvl="1">
              <a:buClr>
                <a:schemeClr val="accent6"/>
              </a:buClr>
            </a:pPr>
            <a:r>
              <a:rPr lang="en-US" sz="1600" b="1" dirty="0"/>
              <a:t>Static - </a:t>
            </a:r>
            <a:r>
              <a:rPr lang="en-US" sz="1600" dirty="0"/>
              <a:t>Fill in the login credentials as defined by specified field name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15" y="1939758"/>
            <a:ext cx="4503930" cy="2244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605747"/>
      </p:ext>
    </p:extLst>
  </p:cSld>
  <p:clrMapOvr>
    <a:masterClrMapping/>
  </p:clrMapOvr>
  <p:transition xmlns:p14="http://schemas.microsoft.com/office/powerpoint/2010/main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4263112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 Signatures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Over 7,000+ Signatures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Integrated FortiGuard IPS encyclopedia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Zero-day Threat Protection &amp; Research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Signatures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based Signatures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Signature Filtering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Quarantine, Packet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DOS Protection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based - set thresholds for various types of network operations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E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Deployment Options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Sniffer Mode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Wingdings" charset="2"/>
                        <a:buChar char="§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Bypass Interface &amp;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FortiBridge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1931" y="4565020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Low latency, superior coverage and cost/performance integrated IPS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40400" y="4282075"/>
            <a:ext cx="27127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2012 NSS Security Value Map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ICSA_Labs_NetworkIPS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184" y="5434138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400" y="5412740"/>
            <a:ext cx="673100" cy="7069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020" y="1503680"/>
            <a:ext cx="3035300" cy="267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7686379" y="1780523"/>
            <a:ext cx="715941" cy="139717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9" name="Right Triangle 18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5" name="Picture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07" y="368969"/>
            <a:ext cx="393031" cy="39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11526"/>
      </p:ext>
    </p:extLst>
  </p:cSld>
  <p:clrMapOvr>
    <a:masterClrMapping/>
  </p:clrMapOvr>
  <p:transition xmlns:p14="http://schemas.microsoft.com/office/powerpoint/2010/main"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160" y="3446781"/>
            <a:ext cx="4339738" cy="2659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IPS Sensor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2337330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Regular IPS Signatures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Protect against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Known </a:t>
            </a:r>
            <a:r>
              <a:rPr lang="en-US" sz="1600" dirty="0"/>
              <a:t>Vulnerability &amp; Zero day </a:t>
            </a:r>
            <a:r>
              <a:rPr lang="en-US" sz="1600" dirty="0" smtClean="0"/>
              <a:t>exploits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Protocol abnormalities</a:t>
            </a:r>
            <a:endParaRPr lang="en-US" sz="1600" dirty="0"/>
          </a:p>
          <a:p>
            <a:pPr>
              <a:buClr>
                <a:schemeClr val="accent6"/>
              </a:buClr>
            </a:pPr>
            <a:r>
              <a:rPr lang="en-US" sz="1800" dirty="0" smtClean="0"/>
              <a:t>Details Pop-Up linked to FortiGuard IPS encyclopedia</a:t>
            </a:r>
          </a:p>
          <a:p>
            <a:r>
              <a:rPr lang="en-US" sz="1800" dirty="0" smtClean="0"/>
              <a:t>Filtered by</a:t>
            </a:r>
          </a:p>
          <a:p>
            <a:pPr lvl="1"/>
            <a:endParaRPr lang="en-US" sz="1600" dirty="0" smtClean="0"/>
          </a:p>
          <a:p>
            <a:endParaRPr lang="en-US" sz="18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869" y="4109705"/>
            <a:ext cx="1997322" cy="1314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666118374"/>
              </p:ext>
            </p:extLst>
          </p:nvPr>
        </p:nvGraphicFramePr>
        <p:xfrm>
          <a:off x="4314669" y="1760202"/>
          <a:ext cx="4377921" cy="1413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6" name="Right Triangle 15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341515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318000"/>
            <a:ext cx="8229600" cy="1750165"/>
          </a:xfrm>
        </p:spPr>
        <p:txBody>
          <a:bodyPr/>
          <a:lstStyle/>
          <a:p>
            <a:pPr marL="0" lvl="0" indent="0">
              <a:buClr>
                <a:srgbClr val="C00000"/>
              </a:buClr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Rate Based Signatures</a:t>
            </a:r>
            <a:endParaRPr lang="en-US" sz="2000" b="1" dirty="0">
              <a:solidFill>
                <a:srgbClr val="9E0000"/>
              </a:solidFill>
            </a:endParaRPr>
          </a:p>
          <a:p>
            <a:pPr lvl="0">
              <a:buClr>
                <a:schemeClr val="accent6"/>
              </a:buClr>
            </a:pPr>
            <a:r>
              <a:rPr lang="en-US" sz="2000" dirty="0" smtClean="0"/>
              <a:t>Brute force protection by blocking subsequent requests when threshold (incident per defined sec.) is reached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Definable block duration</a:t>
            </a:r>
          </a:p>
          <a:p>
            <a:pPr lvl="1">
              <a:buClr>
                <a:schemeClr val="accent6"/>
              </a:buClr>
            </a:pPr>
            <a:r>
              <a:rPr lang="en-US" sz="1600" dirty="0" smtClean="0"/>
              <a:t>Various tracking methods</a:t>
            </a:r>
          </a:p>
          <a:p>
            <a:pPr lvl="1">
              <a:buClr>
                <a:schemeClr val="accent6"/>
              </a:buClr>
            </a:pPr>
            <a:endParaRPr lang="en-US" sz="1600" dirty="0" smtClean="0"/>
          </a:p>
          <a:p>
            <a:pPr lvl="1">
              <a:buClr>
                <a:srgbClr val="C00000"/>
              </a:buClr>
            </a:pPr>
            <a:endParaRPr lang="en-US" sz="1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IPS Sensor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8384181" y="0"/>
            <a:ext cx="998671" cy="653436"/>
            <a:chOff x="8384181" y="0"/>
            <a:chExt cx="998671" cy="653436"/>
          </a:xfrm>
          <a:solidFill>
            <a:schemeClr val="accent3"/>
          </a:solidFill>
        </p:grpSpPr>
        <p:sp>
          <p:nvSpPr>
            <p:cNvPr id="12" name="Right Triangle 11"/>
            <p:cNvSpPr/>
            <p:nvPr/>
          </p:nvSpPr>
          <p:spPr bwMode="auto">
            <a:xfrm flipH="1" flipV="1">
              <a:off x="8384181" y="0"/>
              <a:ext cx="759818" cy="653436"/>
            </a:xfrm>
            <a:prstGeom prst="rtTriangle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2335483">
              <a:off x="8443301" y="92647"/>
              <a:ext cx="93955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V5.2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107" y="1190927"/>
            <a:ext cx="7240724" cy="2829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748408"/>
      </p:ext>
    </p:extLst>
  </p:cSld>
  <p:clrMapOvr>
    <a:masterClrMapping/>
  </p:clrMapOvr>
  <p:transition xmlns:p14="http://schemas.microsoft.com/office/powerpoint/2010/main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FortiGuard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971040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rgbClr val="9E0000"/>
                </a:solidFill>
              </a:rPr>
              <a:t>Outstanding Detection Rate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100</a:t>
            </a:r>
            <a:r>
              <a:rPr lang="en-US" sz="1800" dirty="0"/>
              <a:t>% resistance to evasions, 97.9% Detection </a:t>
            </a:r>
            <a:r>
              <a:rPr lang="en-US" sz="1800" dirty="0" smtClean="0"/>
              <a:t>rate (NSS Test 2011)</a:t>
            </a:r>
            <a:endParaRPr lang="en-US" sz="1800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9E0000"/>
                </a:solidFill>
              </a:rPr>
              <a:t>Vigorous Benchmark Testing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Tested on over 4 different tools Weekly</a:t>
            </a:r>
          </a:p>
          <a:p>
            <a:pPr>
              <a:buClr>
                <a:schemeClr val="accent6"/>
              </a:buClr>
            </a:pPr>
            <a:r>
              <a:rPr lang="en-US" sz="1800" dirty="0" smtClean="0"/>
              <a:t>Determine &amp; Improve effectiveness </a:t>
            </a:r>
            <a:r>
              <a:rPr lang="en-US" sz="1800" dirty="0"/>
              <a:t>of a security device to detect network vulnerabilities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4876800"/>
            <a:ext cx="1519198" cy="381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4921904"/>
            <a:ext cx="1668699" cy="2921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5181600"/>
            <a:ext cx="1143000" cy="2894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1" y="5257800"/>
            <a:ext cx="1524000" cy="26877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160" y="2400846"/>
            <a:ext cx="3808502" cy="2057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3560" y="2629446"/>
            <a:ext cx="5378450" cy="99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7760" y="3315246"/>
            <a:ext cx="5340350" cy="63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8360" y="3772446"/>
            <a:ext cx="5270500" cy="3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6" name="Picture 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57909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_PPT_Template_4x3_Q115_FSGlobal">
  <a:themeElements>
    <a:clrScheme name="Custom 22">
      <a:dk1>
        <a:srgbClr val="000000"/>
      </a:dk1>
      <a:lt1>
        <a:srgbClr val="FFFFFF"/>
      </a:lt1>
      <a:dk2>
        <a:srgbClr val="1B232A"/>
      </a:dk2>
      <a:lt2>
        <a:srgbClr val="DFE6E6"/>
      </a:lt2>
      <a:accent1>
        <a:srgbClr val="7D9898"/>
      </a:accent1>
      <a:accent2>
        <a:srgbClr val="9FB2C1"/>
      </a:accent2>
      <a:accent3>
        <a:srgbClr val="465B6D"/>
      </a:accent3>
      <a:accent4>
        <a:srgbClr val="777777"/>
      </a:accent4>
      <a:accent5>
        <a:srgbClr val="CC6600"/>
      </a:accent5>
      <a:accent6>
        <a:srgbClr val="9E0000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bg1"/>
        </a:solidFill>
        <a:ln w="9525">
          <a:solidFill>
            <a:schemeClr val="accent4">
              <a:lumMod val="40000"/>
              <a:lumOff val="60000"/>
            </a:schemeClr>
          </a:solidFill>
          <a:round/>
          <a:headEnd/>
          <a:tailEnd/>
        </a:ln>
        <a:extLst/>
      </a:spPr>
      <a:bodyPr wrap="square" rtlCol="0" anchor="ctr"/>
      <a:lstStyle>
        <a:defPPr algn="ctr" defTabSz="342879">
          <a:defRPr sz="20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FTNT Color Scheme">
    <a:dk1>
      <a:srgbClr val="36424A"/>
    </a:dk1>
    <a:lt1>
      <a:srgbClr val="FFFFFF"/>
    </a:lt1>
    <a:dk2>
      <a:srgbClr val="1B232A"/>
    </a:dk2>
    <a:lt2>
      <a:srgbClr val="DFE6E6"/>
    </a:lt2>
    <a:accent1>
      <a:srgbClr val="20558E"/>
    </a:accent1>
    <a:accent2>
      <a:srgbClr val="FFCC00"/>
    </a:accent2>
    <a:accent3>
      <a:srgbClr val="446E60"/>
    </a:accent3>
    <a:accent4>
      <a:srgbClr val="C00000"/>
    </a:accent4>
    <a:accent5>
      <a:srgbClr val="4F95C6"/>
    </a:accent5>
    <a:accent6>
      <a:srgbClr val="F79646"/>
    </a:accent6>
    <a:hlink>
      <a:srgbClr val="3366FF"/>
    </a:hlink>
    <a:folHlink>
      <a:srgbClr val="7030A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151501</TotalTime>
  <Words>10452</Words>
  <Application>Microsoft Macintosh PowerPoint</Application>
  <PresentationFormat>On-screen Show (4:3)</PresentationFormat>
  <Paragraphs>2673</Paragraphs>
  <Slides>188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188</vt:i4>
      </vt:variant>
    </vt:vector>
  </HeadingPairs>
  <TitlesOfParts>
    <vt:vector size="189" baseType="lpstr">
      <vt:lpstr>FTNT_PPT_Template_4x3_Q115_FSGlobal</vt:lpstr>
      <vt:lpstr>Inside FortiOS</vt:lpstr>
      <vt:lpstr>CONTENT</vt:lpstr>
      <vt:lpstr>FortiOS 5.2 Feature Set</vt:lpstr>
      <vt:lpstr>PowerPoint Presentation</vt:lpstr>
      <vt:lpstr>    Overview</vt:lpstr>
      <vt:lpstr>Dashboard &amp; Widgets</vt:lpstr>
      <vt:lpstr>FortiViewer</vt:lpstr>
      <vt:lpstr>FortiView</vt:lpstr>
      <vt:lpstr>FortiView</vt:lpstr>
      <vt:lpstr>FortiView</vt:lpstr>
      <vt:lpstr>FortiView</vt:lpstr>
      <vt:lpstr>FortiView</vt:lpstr>
      <vt:lpstr>FortiView</vt:lpstr>
      <vt:lpstr>Monitors</vt:lpstr>
      <vt:lpstr>Network Management</vt:lpstr>
      <vt:lpstr>Network Management</vt:lpstr>
      <vt:lpstr>Quick Setup</vt:lpstr>
      <vt:lpstr>Quick Setup</vt:lpstr>
      <vt:lpstr>Quick Setup</vt:lpstr>
      <vt:lpstr>FortiCloud</vt:lpstr>
      <vt:lpstr>Diagnostic Tools</vt:lpstr>
      <vt:lpstr>User Notification</vt:lpstr>
      <vt:lpstr>User Notification</vt:lpstr>
      <vt:lpstr>    Overview</vt:lpstr>
      <vt:lpstr>Interfaces</vt:lpstr>
      <vt:lpstr>Interfaces</vt:lpstr>
      <vt:lpstr>Interfaces</vt:lpstr>
      <vt:lpstr>Interfaces</vt:lpstr>
      <vt:lpstr>Switch Controller</vt:lpstr>
      <vt:lpstr>Port Spanning</vt:lpstr>
      <vt:lpstr>Link Load Balancing</vt:lpstr>
      <vt:lpstr>Link Load Balancing</vt:lpstr>
      <vt:lpstr>Link Load Balancing</vt:lpstr>
      <vt:lpstr>Policy Based Routing</vt:lpstr>
      <vt:lpstr>WCCP</vt:lpstr>
      <vt:lpstr>ICAP</vt:lpstr>
      <vt:lpstr>Network Services</vt:lpstr>
      <vt:lpstr>Network Services</vt:lpstr>
      <vt:lpstr>Network Services</vt:lpstr>
      <vt:lpstr>Network Services</vt:lpstr>
      <vt:lpstr>Operation Modes</vt:lpstr>
      <vt:lpstr>Sniffer Mode</vt:lpstr>
      <vt:lpstr>3G/4G Interface</vt:lpstr>
      <vt:lpstr>3G/4G Interface</vt:lpstr>
      <vt:lpstr>    Overview</vt:lpstr>
      <vt:lpstr>Auth. Services</vt:lpstr>
      <vt:lpstr>Integrated 2FA</vt:lpstr>
      <vt:lpstr>Integrated 2FA</vt:lpstr>
      <vt:lpstr>Integrated 2FA</vt:lpstr>
      <vt:lpstr>User Definition</vt:lpstr>
      <vt:lpstr>SSO</vt:lpstr>
      <vt:lpstr>SSO</vt:lpstr>
      <vt:lpstr>SSO</vt:lpstr>
      <vt:lpstr>SSO</vt:lpstr>
      <vt:lpstr>SSO</vt:lpstr>
      <vt:lpstr>SSO</vt:lpstr>
      <vt:lpstr>SSO</vt:lpstr>
      <vt:lpstr>SSO</vt:lpstr>
      <vt:lpstr>SSO</vt:lpstr>
      <vt:lpstr>Guest Access</vt:lpstr>
      <vt:lpstr>Contact Harvest</vt:lpstr>
      <vt:lpstr>    Overview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Visibility</vt:lpstr>
      <vt:lpstr>    Overview</vt:lpstr>
      <vt:lpstr>FortiClient V5.2 </vt:lpstr>
      <vt:lpstr>Posture Checking</vt:lpstr>
      <vt:lpstr>Mobile Security</vt:lpstr>
      <vt:lpstr>Mobile Security</vt:lpstr>
      <vt:lpstr>Mobile Security</vt:lpstr>
      <vt:lpstr>Mobile Security</vt:lpstr>
      <vt:lpstr>Mobile Security</vt:lpstr>
      <vt:lpstr>    Overview</vt:lpstr>
      <vt:lpstr>Policy Table</vt:lpstr>
      <vt:lpstr>Policy Table</vt:lpstr>
      <vt:lpstr>Identity based Policy</vt:lpstr>
      <vt:lpstr>Policy Management</vt:lpstr>
      <vt:lpstr>Policy Management</vt:lpstr>
      <vt:lpstr>Policy Management</vt:lpstr>
      <vt:lpstr>Policy Objects</vt:lpstr>
      <vt:lpstr>Policy Objects</vt:lpstr>
      <vt:lpstr>H/W Acceleration</vt:lpstr>
      <vt:lpstr>    Overview</vt:lpstr>
      <vt:lpstr>Wizard</vt:lpstr>
      <vt:lpstr>Access Modes</vt:lpstr>
      <vt:lpstr>SSL VPN Portal</vt:lpstr>
      <vt:lpstr>SSL VPN Portal</vt:lpstr>
      <vt:lpstr>Virtual Desktop</vt:lpstr>
      <vt:lpstr>Single Sign-on</vt:lpstr>
      <vt:lpstr>    Overview</vt:lpstr>
      <vt:lpstr>IPS Sensor</vt:lpstr>
      <vt:lpstr>PowerPoint Presentation</vt:lpstr>
      <vt:lpstr>FortiGuard Service</vt:lpstr>
      <vt:lpstr>FortiGuard Service</vt:lpstr>
      <vt:lpstr>Performance</vt:lpstr>
      <vt:lpstr>Packet Logging</vt:lpstr>
      <vt:lpstr>User Quarantine</vt:lpstr>
      <vt:lpstr>Advanced Features</vt:lpstr>
      <vt:lpstr>DOS Sensors</vt:lpstr>
      <vt:lpstr>    Overview</vt:lpstr>
      <vt:lpstr>App Signatures</vt:lpstr>
      <vt:lpstr>App Signatures</vt:lpstr>
      <vt:lpstr>App Signatures</vt:lpstr>
      <vt:lpstr>Application Sensor</vt:lpstr>
      <vt:lpstr>Application Control</vt:lpstr>
      <vt:lpstr>Application Control</vt:lpstr>
      <vt:lpstr>Application Control</vt:lpstr>
      <vt:lpstr>SSH Inspection</vt:lpstr>
      <vt:lpstr>    Overview</vt:lpstr>
      <vt:lpstr>Technologies</vt:lpstr>
      <vt:lpstr>Technologies</vt:lpstr>
      <vt:lpstr>In-box AV functions</vt:lpstr>
      <vt:lpstr>AV Signature DB</vt:lpstr>
      <vt:lpstr>AV Engine</vt:lpstr>
      <vt:lpstr>In-box AV functions</vt:lpstr>
      <vt:lpstr>FortiGuard AV Service</vt:lpstr>
      <vt:lpstr>File Analysis</vt:lpstr>
      <vt:lpstr>File Analysis</vt:lpstr>
      <vt:lpstr>    Overview</vt:lpstr>
      <vt:lpstr>Antispam</vt:lpstr>
      <vt:lpstr>Spam Filters</vt:lpstr>
      <vt:lpstr>    Overview</vt:lpstr>
      <vt:lpstr>FortiGuard Service</vt:lpstr>
      <vt:lpstr>Safe Search</vt:lpstr>
      <vt:lpstr>Google Access</vt:lpstr>
      <vt:lpstr>Manual URL Filter</vt:lpstr>
      <vt:lpstr>Proxy Avoidance</vt:lpstr>
      <vt:lpstr>Proxy Avoidance</vt:lpstr>
      <vt:lpstr>Inspection Modes</vt:lpstr>
      <vt:lpstr>    Overview</vt:lpstr>
      <vt:lpstr>PowerPoint Presentation</vt:lpstr>
      <vt:lpstr>DLP Sensor</vt:lpstr>
      <vt:lpstr>    Overview</vt:lpstr>
      <vt:lpstr>    Overview</vt:lpstr>
      <vt:lpstr>Overview</vt:lpstr>
      <vt:lpstr>Thin AP</vt:lpstr>
      <vt:lpstr>User Access</vt:lpstr>
      <vt:lpstr>Wireless Security</vt:lpstr>
      <vt:lpstr>Wireless Security</vt:lpstr>
      <vt:lpstr>Deployment Features</vt:lpstr>
      <vt:lpstr>Deployment Features</vt:lpstr>
      <vt:lpstr>Deployment Features</vt:lpstr>
      <vt:lpstr>Monitoring</vt:lpstr>
      <vt:lpstr>Monitoring</vt:lpstr>
      <vt:lpstr>FortiAPs</vt:lpstr>
      <vt:lpstr>FortiPlanner</vt:lpstr>
      <vt:lpstr>FortiPlanner</vt:lpstr>
      <vt:lpstr>    Overview</vt:lpstr>
      <vt:lpstr>Traffic Shaper</vt:lpstr>
      <vt:lpstr>Traffic Shaper</vt:lpstr>
      <vt:lpstr>    Overview</vt:lpstr>
      <vt:lpstr>Overview</vt:lpstr>
      <vt:lpstr>LB Methods</vt:lpstr>
      <vt:lpstr>    Overview</vt:lpstr>
      <vt:lpstr>Overview</vt:lpstr>
      <vt:lpstr>    Overview</vt:lpstr>
      <vt:lpstr>WANOPT Tunneling</vt:lpstr>
      <vt:lpstr>Web Caching</vt:lpstr>
      <vt:lpstr>Explicit Proxy</vt:lpstr>
      <vt:lpstr>    Overview</vt:lpstr>
      <vt:lpstr>Virtual Domains</vt:lpstr>
      <vt:lpstr>VDOM Admin</vt:lpstr>
      <vt:lpstr>MGMT VDOM</vt:lpstr>
      <vt:lpstr>Resource Allocation</vt:lpstr>
      <vt:lpstr>Resource Allocation</vt:lpstr>
      <vt:lpstr>VDOM Links</vt:lpstr>
      <vt:lpstr>Virtual Appliance</vt:lpstr>
      <vt:lpstr>    Overview</vt:lpstr>
      <vt:lpstr>HA Technologies</vt:lpstr>
      <vt:lpstr>FGCP</vt:lpstr>
      <vt:lpstr>Virtual Clusters</vt:lpstr>
      <vt:lpstr>Failover</vt:lpstr>
      <vt:lpstr>Event Monitoring</vt:lpstr>
      <vt:lpstr>    Overview</vt:lpstr>
      <vt:lpstr>PowerPoint Presentation</vt:lpstr>
      <vt:lpstr>Log Viewer</vt:lpstr>
      <vt:lpstr>Default Reports</vt:lpstr>
      <vt:lpstr>Customization</vt:lpstr>
      <vt:lpstr>    Overview</vt:lpstr>
      <vt:lpstr>IPv6 Feature Matrix</vt:lpstr>
      <vt:lpstr>    FortiSMS</vt:lpstr>
      <vt:lpstr>PowerPoint Presentation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1858</cp:revision>
  <cp:lastPrinted>2012-08-20T23:23:55Z</cp:lastPrinted>
  <dcterms:created xsi:type="dcterms:W3CDTF">2012-01-26T23:40:20Z</dcterms:created>
  <dcterms:modified xsi:type="dcterms:W3CDTF">2015-08-17T06:10:53Z</dcterms:modified>
</cp:coreProperties>
</file>